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Poppins Ultra-Bold" charset="1" panose="00000900000000000000"/>
      <p:regular r:id="rId13"/>
    </p:embeddedFont>
    <p:embeddedFont>
      <p:font typeface="Poppins" charset="1" panose="00000500000000000000"/>
      <p:regular r:id="rId14"/>
    </p:embeddedFont>
    <p:embeddedFont>
      <p:font typeface="Poppins Bold" charset="1" panose="00000800000000000000"/>
      <p:regular r:id="rId15"/>
    </p:embeddedFont>
    <p:embeddedFont>
      <p:font typeface="Poppins Semi-Bold" charset="1" panose="00000700000000000000"/>
      <p:regular r:id="rId16"/>
    </p:embeddedFont>
    <p:embeddedFont>
      <p:font typeface="Montserrat Medium" charset="1" panose="000006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20.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21.png" Type="http://schemas.openxmlformats.org/officeDocument/2006/relationships/image"/><Relationship Id="rId2" Target="../media/image13.png" Type="http://schemas.openxmlformats.org/officeDocument/2006/relationships/image"/><Relationship Id="rId3" Target="../media/image14.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24.png" Type="http://schemas.openxmlformats.org/officeDocument/2006/relationships/image"/><Relationship Id="rId13" Target="../media/image25.svg" Type="http://schemas.openxmlformats.org/officeDocument/2006/relationships/image"/><Relationship Id="rId14" Target="../media/image26.png" Type="http://schemas.openxmlformats.org/officeDocument/2006/relationships/image"/><Relationship Id="rId15" Target="../media/image27.svg" Type="http://schemas.openxmlformats.org/officeDocument/2006/relationships/image"/><Relationship Id="rId16" Target="https://temanngobrol.org" TargetMode="External" Type="http://schemas.openxmlformats.org/officeDocument/2006/relationships/hyperlink"/><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DF1"/>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776415"/>
            <a:ext cx="6747146" cy="8734170"/>
          </a:xfrm>
          <a:custGeom>
            <a:avLst/>
            <a:gdLst/>
            <a:ahLst/>
            <a:cxnLst/>
            <a:rect r="r" b="b" t="t" l="l"/>
            <a:pathLst>
              <a:path h="8734170" w="6747146">
                <a:moveTo>
                  <a:pt x="0" y="0"/>
                </a:moveTo>
                <a:lnTo>
                  <a:pt x="6747146" y="0"/>
                </a:lnTo>
                <a:lnTo>
                  <a:pt x="6747146" y="8734170"/>
                </a:lnTo>
                <a:lnTo>
                  <a:pt x="0" y="87341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7109941" y="3915975"/>
            <a:ext cx="10149359" cy="2673350"/>
          </a:xfrm>
          <a:prstGeom prst="rect">
            <a:avLst/>
          </a:prstGeom>
        </p:spPr>
        <p:txBody>
          <a:bodyPr anchor="t" rtlCol="false" tIns="0" lIns="0" bIns="0" rIns="0">
            <a:spAutoFit/>
          </a:bodyPr>
          <a:lstStyle/>
          <a:p>
            <a:pPr algn="ctr">
              <a:lnSpc>
                <a:spcPts val="7000"/>
              </a:lnSpc>
            </a:pPr>
            <a:r>
              <a:rPr lang="en-US" sz="5000" b="true">
                <a:solidFill>
                  <a:srgbClr val="B6685D"/>
                </a:solidFill>
                <a:latin typeface="Poppins Ultra-Bold"/>
                <a:ea typeface="Poppins Ultra-Bold"/>
                <a:cs typeface="Poppins Ultra-Bold"/>
                <a:sym typeface="Poppins Ultra-Bold"/>
              </a:rPr>
              <a:t>Bye-Bye Stress: </a:t>
            </a:r>
          </a:p>
          <a:p>
            <a:pPr algn="ctr">
              <a:lnSpc>
                <a:spcPts val="7000"/>
              </a:lnSpc>
            </a:pPr>
            <a:r>
              <a:rPr lang="en-US" b="true" sz="5000">
                <a:solidFill>
                  <a:srgbClr val="B6685D"/>
                </a:solidFill>
                <a:latin typeface="Poppins Ultra-Bold"/>
                <a:ea typeface="Poppins Ultra-Bold"/>
                <a:cs typeface="Poppins Ultra-Bold"/>
                <a:sym typeface="Poppins Ultra-Bold"/>
              </a:rPr>
              <a:t>Rahasia Tetap Santai di Dunia yang Super Sibuk!</a:t>
            </a:r>
          </a:p>
        </p:txBody>
      </p:sp>
      <p:sp>
        <p:nvSpPr>
          <p:cNvPr name="Freeform 4" id="4"/>
          <p:cNvSpPr/>
          <p:nvPr/>
        </p:nvSpPr>
        <p:spPr>
          <a:xfrm flipH="true" flipV="false" rot="5400000">
            <a:off x="16621533" y="-2852499"/>
            <a:ext cx="3332934" cy="4914513"/>
          </a:xfrm>
          <a:custGeom>
            <a:avLst/>
            <a:gdLst/>
            <a:ahLst/>
            <a:cxnLst/>
            <a:rect r="r" b="b" t="t" l="l"/>
            <a:pathLst>
              <a:path h="4914513" w="3332934">
                <a:moveTo>
                  <a:pt x="3332934" y="0"/>
                </a:moveTo>
                <a:lnTo>
                  <a:pt x="0" y="0"/>
                </a:lnTo>
                <a:lnTo>
                  <a:pt x="0" y="4914513"/>
                </a:lnTo>
                <a:lnTo>
                  <a:pt x="3332934" y="4914513"/>
                </a:lnTo>
                <a:lnTo>
                  <a:pt x="333293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893957" y="7115402"/>
            <a:ext cx="4788085" cy="5256381"/>
          </a:xfrm>
          <a:custGeom>
            <a:avLst/>
            <a:gdLst/>
            <a:ahLst/>
            <a:cxnLst/>
            <a:rect r="r" b="b" t="t" l="l"/>
            <a:pathLst>
              <a:path h="5256381" w="4788085">
                <a:moveTo>
                  <a:pt x="0" y="0"/>
                </a:moveTo>
                <a:lnTo>
                  <a:pt x="4788086" y="0"/>
                </a:lnTo>
                <a:lnTo>
                  <a:pt x="4788086" y="5256381"/>
                </a:lnTo>
                <a:lnTo>
                  <a:pt x="0" y="52563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6604293" y="7522246"/>
            <a:ext cx="1504555" cy="1417017"/>
          </a:xfrm>
          <a:custGeom>
            <a:avLst/>
            <a:gdLst/>
            <a:ahLst/>
            <a:cxnLst/>
            <a:rect r="r" b="b" t="t" l="l"/>
            <a:pathLst>
              <a:path h="1417017" w="1504555">
                <a:moveTo>
                  <a:pt x="0" y="0"/>
                </a:moveTo>
                <a:lnTo>
                  <a:pt x="1504555" y="0"/>
                </a:lnTo>
                <a:lnTo>
                  <a:pt x="1504555" y="1417017"/>
                </a:lnTo>
                <a:lnTo>
                  <a:pt x="0" y="141701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0">
            <a:off x="7775846" y="-600808"/>
            <a:ext cx="1674330" cy="2302204"/>
          </a:xfrm>
          <a:custGeom>
            <a:avLst/>
            <a:gdLst/>
            <a:ahLst/>
            <a:cxnLst/>
            <a:rect r="r" b="b" t="t" l="l"/>
            <a:pathLst>
              <a:path h="2302204" w="1674330">
                <a:moveTo>
                  <a:pt x="1674331" y="2302205"/>
                </a:moveTo>
                <a:lnTo>
                  <a:pt x="0" y="2302205"/>
                </a:lnTo>
                <a:lnTo>
                  <a:pt x="0" y="0"/>
                </a:lnTo>
                <a:lnTo>
                  <a:pt x="1674331" y="0"/>
                </a:lnTo>
                <a:lnTo>
                  <a:pt x="1674331" y="2302205"/>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721663" y="7989277"/>
            <a:ext cx="1723793" cy="1899972"/>
          </a:xfrm>
          <a:custGeom>
            <a:avLst/>
            <a:gdLst/>
            <a:ahLst/>
            <a:cxnLst/>
            <a:rect r="r" b="b" t="t" l="l"/>
            <a:pathLst>
              <a:path h="1899972" w="1723793">
                <a:moveTo>
                  <a:pt x="0" y="0"/>
                </a:moveTo>
                <a:lnTo>
                  <a:pt x="1723793" y="0"/>
                </a:lnTo>
                <a:lnTo>
                  <a:pt x="1723793" y="1899972"/>
                </a:lnTo>
                <a:lnTo>
                  <a:pt x="0" y="189997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7426103" y="6144817"/>
            <a:ext cx="1723793" cy="1899972"/>
          </a:xfrm>
          <a:custGeom>
            <a:avLst/>
            <a:gdLst/>
            <a:ahLst/>
            <a:cxnLst/>
            <a:rect r="r" b="b" t="t" l="l"/>
            <a:pathLst>
              <a:path h="1899972" w="1723793">
                <a:moveTo>
                  <a:pt x="0" y="0"/>
                </a:moveTo>
                <a:lnTo>
                  <a:pt x="1723794" y="0"/>
                </a:lnTo>
                <a:lnTo>
                  <a:pt x="1723794" y="1899973"/>
                </a:lnTo>
                <a:lnTo>
                  <a:pt x="0" y="189997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218195" y="-158214"/>
            <a:ext cx="1504555" cy="1417017"/>
          </a:xfrm>
          <a:custGeom>
            <a:avLst/>
            <a:gdLst/>
            <a:ahLst/>
            <a:cxnLst/>
            <a:rect r="r" b="b" t="t" l="l"/>
            <a:pathLst>
              <a:path h="1417017" w="1504555">
                <a:moveTo>
                  <a:pt x="0" y="0"/>
                </a:moveTo>
                <a:lnTo>
                  <a:pt x="1504555" y="0"/>
                </a:lnTo>
                <a:lnTo>
                  <a:pt x="1504555" y="1417017"/>
                </a:lnTo>
                <a:lnTo>
                  <a:pt x="0" y="141701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DF1"/>
        </a:solidFill>
      </p:bgPr>
    </p:bg>
    <p:spTree>
      <p:nvGrpSpPr>
        <p:cNvPr id="1" name=""/>
        <p:cNvGrpSpPr/>
        <p:nvPr/>
      </p:nvGrpSpPr>
      <p:grpSpPr>
        <a:xfrm>
          <a:off x="0" y="0"/>
          <a:ext cx="0" cy="0"/>
          <a:chOff x="0" y="0"/>
          <a:chExt cx="0" cy="0"/>
        </a:xfrm>
      </p:grpSpPr>
      <p:sp>
        <p:nvSpPr>
          <p:cNvPr name="Freeform 2" id="2"/>
          <p:cNvSpPr/>
          <p:nvPr/>
        </p:nvSpPr>
        <p:spPr>
          <a:xfrm flipH="true" flipV="false" rot="5400000">
            <a:off x="16621533" y="-2852499"/>
            <a:ext cx="3332934" cy="4914513"/>
          </a:xfrm>
          <a:custGeom>
            <a:avLst/>
            <a:gdLst/>
            <a:ahLst/>
            <a:cxnLst/>
            <a:rect r="r" b="b" t="t" l="l"/>
            <a:pathLst>
              <a:path h="4914513" w="3332934">
                <a:moveTo>
                  <a:pt x="3332934" y="0"/>
                </a:moveTo>
                <a:lnTo>
                  <a:pt x="0" y="0"/>
                </a:lnTo>
                <a:lnTo>
                  <a:pt x="0" y="4914513"/>
                </a:lnTo>
                <a:lnTo>
                  <a:pt x="3332934" y="4914513"/>
                </a:lnTo>
                <a:lnTo>
                  <a:pt x="3332934"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321279" y="-871272"/>
            <a:ext cx="1723793" cy="1899972"/>
          </a:xfrm>
          <a:custGeom>
            <a:avLst/>
            <a:gdLst/>
            <a:ahLst/>
            <a:cxnLst/>
            <a:rect r="r" b="b" t="t" l="l"/>
            <a:pathLst>
              <a:path h="1899972" w="1723793">
                <a:moveTo>
                  <a:pt x="0" y="0"/>
                </a:moveTo>
                <a:lnTo>
                  <a:pt x="1723793" y="0"/>
                </a:lnTo>
                <a:lnTo>
                  <a:pt x="1723793" y="1899972"/>
                </a:lnTo>
                <a:lnTo>
                  <a:pt x="0" y="18999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7632764" y="2618242"/>
            <a:ext cx="1723793" cy="1899972"/>
          </a:xfrm>
          <a:custGeom>
            <a:avLst/>
            <a:gdLst/>
            <a:ahLst/>
            <a:cxnLst/>
            <a:rect r="r" b="b" t="t" l="l"/>
            <a:pathLst>
              <a:path h="1899972" w="1723793">
                <a:moveTo>
                  <a:pt x="0" y="0"/>
                </a:moveTo>
                <a:lnTo>
                  <a:pt x="1723793" y="0"/>
                </a:lnTo>
                <a:lnTo>
                  <a:pt x="1723793" y="1899973"/>
                </a:lnTo>
                <a:lnTo>
                  <a:pt x="0" y="1899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495459" y="-395243"/>
            <a:ext cx="1511908" cy="1423943"/>
          </a:xfrm>
          <a:custGeom>
            <a:avLst/>
            <a:gdLst/>
            <a:ahLst/>
            <a:cxnLst/>
            <a:rect r="r" b="b" t="t" l="l"/>
            <a:pathLst>
              <a:path h="1423943" w="1511908">
                <a:moveTo>
                  <a:pt x="0" y="0"/>
                </a:moveTo>
                <a:lnTo>
                  <a:pt x="1511908" y="0"/>
                </a:lnTo>
                <a:lnTo>
                  <a:pt x="1511908" y="1423943"/>
                </a:lnTo>
                <a:lnTo>
                  <a:pt x="0" y="14239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true" flipV="false" rot="5400000">
            <a:off x="-1666467" y="-2852499"/>
            <a:ext cx="3332934" cy="4914513"/>
          </a:xfrm>
          <a:custGeom>
            <a:avLst/>
            <a:gdLst/>
            <a:ahLst/>
            <a:cxnLst/>
            <a:rect r="r" b="b" t="t" l="l"/>
            <a:pathLst>
              <a:path h="4914513" w="3332934">
                <a:moveTo>
                  <a:pt x="3332934" y="0"/>
                </a:moveTo>
                <a:lnTo>
                  <a:pt x="0" y="0"/>
                </a:lnTo>
                <a:lnTo>
                  <a:pt x="0" y="4914513"/>
                </a:lnTo>
                <a:lnTo>
                  <a:pt x="3332934" y="4914513"/>
                </a:lnTo>
                <a:lnTo>
                  <a:pt x="3332934"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3508524" y="8909518"/>
            <a:ext cx="4788085" cy="5256381"/>
          </a:xfrm>
          <a:custGeom>
            <a:avLst/>
            <a:gdLst/>
            <a:ahLst/>
            <a:cxnLst/>
            <a:rect r="r" b="b" t="t" l="l"/>
            <a:pathLst>
              <a:path h="5256381" w="4788085">
                <a:moveTo>
                  <a:pt x="0" y="0"/>
                </a:moveTo>
                <a:lnTo>
                  <a:pt x="4788085" y="0"/>
                </a:lnTo>
                <a:lnTo>
                  <a:pt x="4788085" y="5256381"/>
                </a:lnTo>
                <a:lnTo>
                  <a:pt x="0" y="525638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861897" y="6144817"/>
            <a:ext cx="1723793" cy="1899972"/>
          </a:xfrm>
          <a:custGeom>
            <a:avLst/>
            <a:gdLst/>
            <a:ahLst/>
            <a:cxnLst/>
            <a:rect r="r" b="b" t="t" l="l"/>
            <a:pathLst>
              <a:path h="1899972" w="1723793">
                <a:moveTo>
                  <a:pt x="0" y="0"/>
                </a:moveTo>
                <a:lnTo>
                  <a:pt x="1723794" y="0"/>
                </a:lnTo>
                <a:lnTo>
                  <a:pt x="1723794" y="1899973"/>
                </a:lnTo>
                <a:lnTo>
                  <a:pt x="0" y="1899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5045513" y="7677362"/>
            <a:ext cx="3242487" cy="3481865"/>
          </a:xfrm>
          <a:custGeom>
            <a:avLst/>
            <a:gdLst/>
            <a:ahLst/>
            <a:cxnLst/>
            <a:rect r="r" b="b" t="t" l="l"/>
            <a:pathLst>
              <a:path h="3481865" w="3242487">
                <a:moveTo>
                  <a:pt x="0" y="0"/>
                </a:moveTo>
                <a:lnTo>
                  <a:pt x="3242487" y="0"/>
                </a:lnTo>
                <a:lnTo>
                  <a:pt x="3242487" y="3481865"/>
                </a:lnTo>
                <a:lnTo>
                  <a:pt x="0" y="3481865"/>
                </a:lnTo>
                <a:lnTo>
                  <a:pt x="0" y="0"/>
                </a:lnTo>
                <a:close/>
              </a:path>
            </a:pathLst>
          </a:custGeom>
          <a:blipFill>
            <a:blip r:embed="rId10"/>
            <a:stretch>
              <a:fillRect l="0" t="0" r="0" b="0"/>
            </a:stretch>
          </a:blipFill>
        </p:spPr>
      </p:sp>
      <p:sp>
        <p:nvSpPr>
          <p:cNvPr name="TextBox 10" id="10"/>
          <p:cNvSpPr txBox="true"/>
          <p:nvPr/>
        </p:nvSpPr>
        <p:spPr>
          <a:xfrm rot="0">
            <a:off x="2659212" y="1090249"/>
            <a:ext cx="12414223" cy="1151893"/>
          </a:xfrm>
          <a:prstGeom prst="rect">
            <a:avLst/>
          </a:prstGeom>
        </p:spPr>
        <p:txBody>
          <a:bodyPr anchor="t" rtlCol="false" tIns="0" lIns="0" bIns="0" rIns="0">
            <a:spAutoFit/>
          </a:bodyPr>
          <a:lstStyle/>
          <a:p>
            <a:pPr algn="ctr">
              <a:lnSpc>
                <a:spcPts val="8959"/>
              </a:lnSpc>
            </a:pPr>
            <a:r>
              <a:rPr lang="en-US" b="true" sz="6399">
                <a:solidFill>
                  <a:srgbClr val="B6685D"/>
                </a:solidFill>
                <a:latin typeface="Poppins Ultra-Bold"/>
                <a:ea typeface="Poppins Ultra-Bold"/>
                <a:cs typeface="Poppins Ultra-Bold"/>
                <a:sym typeface="Poppins Ultra-Bold"/>
              </a:rPr>
              <a:t>Apa itu Stres?</a:t>
            </a:r>
          </a:p>
        </p:txBody>
      </p:sp>
      <p:sp>
        <p:nvSpPr>
          <p:cNvPr name="TextBox 11" id="11"/>
          <p:cNvSpPr txBox="true"/>
          <p:nvPr/>
        </p:nvSpPr>
        <p:spPr>
          <a:xfrm rot="0">
            <a:off x="1028700" y="2503429"/>
            <a:ext cx="16230600" cy="1682115"/>
          </a:xfrm>
          <a:prstGeom prst="rect">
            <a:avLst/>
          </a:prstGeom>
        </p:spPr>
        <p:txBody>
          <a:bodyPr anchor="t" rtlCol="false" tIns="0" lIns="0" bIns="0" rIns="0">
            <a:spAutoFit/>
          </a:bodyPr>
          <a:lstStyle/>
          <a:p>
            <a:pPr algn="just">
              <a:lnSpc>
                <a:spcPts val="3359"/>
              </a:lnSpc>
            </a:pPr>
            <a:r>
              <a:rPr lang="en-US" sz="2400">
                <a:solidFill>
                  <a:srgbClr val="B6685D"/>
                </a:solidFill>
                <a:latin typeface="Poppins"/>
                <a:ea typeface="Poppins"/>
                <a:cs typeface="Poppins"/>
                <a:sym typeface="Poppins"/>
              </a:rPr>
              <a:t>Stres itu respon tubuh kamu ketika ada sesuatu yang bikin kamu deg-degan atau merasa terancam. Tubuh langsung aktifin mode ‘fight-or-flight,’ alias siap tempur atau kabur. Nah, kalau stres cuma sebentar sih nggak masalah, tapi kalau terus-menerus? Siap-siap deh, tubuh dan pikiran kamu bisa rusak.</a:t>
            </a:r>
          </a:p>
        </p:txBody>
      </p:sp>
      <p:sp>
        <p:nvSpPr>
          <p:cNvPr name="TextBox 12" id="12"/>
          <p:cNvSpPr txBox="true"/>
          <p:nvPr/>
        </p:nvSpPr>
        <p:spPr>
          <a:xfrm rot="0">
            <a:off x="1028700" y="4272470"/>
            <a:ext cx="6058322" cy="424815"/>
          </a:xfrm>
          <a:prstGeom prst="rect">
            <a:avLst/>
          </a:prstGeom>
        </p:spPr>
        <p:txBody>
          <a:bodyPr anchor="t" rtlCol="false" tIns="0" lIns="0" bIns="0" rIns="0">
            <a:spAutoFit/>
          </a:bodyPr>
          <a:lstStyle/>
          <a:p>
            <a:pPr algn="just">
              <a:lnSpc>
                <a:spcPts val="3359"/>
              </a:lnSpc>
            </a:pPr>
            <a:r>
              <a:rPr lang="en-US" b="true" sz="2400">
                <a:solidFill>
                  <a:srgbClr val="B6685D"/>
                </a:solidFill>
                <a:latin typeface="Poppins Bold"/>
                <a:ea typeface="Poppins Bold"/>
                <a:cs typeface="Poppins Bold"/>
                <a:sym typeface="Poppins Bold"/>
              </a:rPr>
              <a:t>Dampak Fisiologi Stres pada Tubuh</a:t>
            </a:r>
          </a:p>
        </p:txBody>
      </p:sp>
      <p:sp>
        <p:nvSpPr>
          <p:cNvPr name="TextBox 13" id="13"/>
          <p:cNvSpPr txBox="true"/>
          <p:nvPr/>
        </p:nvSpPr>
        <p:spPr>
          <a:xfrm rot="0">
            <a:off x="861897" y="4856501"/>
            <a:ext cx="6402755" cy="843915"/>
          </a:xfrm>
          <a:prstGeom prst="rect">
            <a:avLst/>
          </a:prstGeom>
        </p:spPr>
        <p:txBody>
          <a:bodyPr anchor="t" rtlCol="false" tIns="0" lIns="0" bIns="0" rIns="0">
            <a:spAutoFit/>
          </a:bodyPr>
          <a:lstStyle/>
          <a:p>
            <a:pPr algn="just" marL="518160" indent="-259080" lvl="1">
              <a:lnSpc>
                <a:spcPts val="3359"/>
              </a:lnSpc>
              <a:buFont typeface="Arial"/>
              <a:buChar char="•"/>
            </a:pPr>
            <a:r>
              <a:rPr lang="en-US" sz="2400">
                <a:solidFill>
                  <a:srgbClr val="B6685D"/>
                </a:solidFill>
                <a:latin typeface="Poppins"/>
                <a:ea typeface="Poppins"/>
                <a:cs typeface="Poppins"/>
                <a:sym typeface="Poppins"/>
              </a:rPr>
              <a:t>Hormon yang Bikin Panik</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Otak &amp; Tubuh Ikutan Kena Dampak</a:t>
            </a:r>
          </a:p>
        </p:txBody>
      </p:sp>
      <p:sp>
        <p:nvSpPr>
          <p:cNvPr name="TextBox 14" id="14"/>
          <p:cNvSpPr txBox="true"/>
          <p:nvPr/>
        </p:nvSpPr>
        <p:spPr>
          <a:xfrm rot="0">
            <a:off x="1028700" y="5876990"/>
            <a:ext cx="16230600" cy="424815"/>
          </a:xfrm>
          <a:prstGeom prst="rect">
            <a:avLst/>
          </a:prstGeom>
        </p:spPr>
        <p:txBody>
          <a:bodyPr anchor="t" rtlCol="false" tIns="0" lIns="0" bIns="0" rIns="0">
            <a:spAutoFit/>
          </a:bodyPr>
          <a:lstStyle/>
          <a:p>
            <a:pPr algn="just">
              <a:lnSpc>
                <a:spcPts val="3359"/>
              </a:lnSpc>
            </a:pPr>
            <a:r>
              <a:rPr lang="en-US" b="true" sz="2400">
                <a:solidFill>
                  <a:srgbClr val="B6685D"/>
                </a:solidFill>
                <a:latin typeface="Poppins Bold"/>
                <a:ea typeface="Poppins Bold"/>
                <a:cs typeface="Poppins Bold"/>
                <a:sym typeface="Poppins Bold"/>
              </a:rPr>
              <a:t>Efek Stres di Pikiran dan Perasaan</a:t>
            </a:r>
          </a:p>
        </p:txBody>
      </p:sp>
      <p:sp>
        <p:nvSpPr>
          <p:cNvPr name="TextBox 15" id="15"/>
          <p:cNvSpPr txBox="true"/>
          <p:nvPr/>
        </p:nvSpPr>
        <p:spPr>
          <a:xfrm rot="0">
            <a:off x="861897" y="6335863"/>
            <a:ext cx="5805737" cy="1263015"/>
          </a:xfrm>
          <a:prstGeom prst="rect">
            <a:avLst/>
          </a:prstGeom>
        </p:spPr>
        <p:txBody>
          <a:bodyPr anchor="t" rtlCol="false" tIns="0" lIns="0" bIns="0" rIns="0">
            <a:spAutoFit/>
          </a:bodyPr>
          <a:lstStyle/>
          <a:p>
            <a:pPr algn="just" marL="518160" indent="-259080" lvl="1">
              <a:lnSpc>
                <a:spcPts val="3359"/>
              </a:lnSpc>
              <a:buFont typeface="Arial"/>
              <a:buChar char="•"/>
            </a:pPr>
            <a:r>
              <a:rPr lang="en-US" sz="2400">
                <a:solidFill>
                  <a:srgbClr val="B6685D"/>
                </a:solidFill>
                <a:latin typeface="Poppins"/>
                <a:ea typeface="Poppins"/>
                <a:cs typeface="Poppins"/>
                <a:sym typeface="Poppins"/>
              </a:rPr>
              <a:t>Emosi yang Berantakan</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Perilaku ‘Killer’</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Kognitif yang Kacau</a:t>
            </a:r>
          </a:p>
        </p:txBody>
      </p:sp>
      <p:sp>
        <p:nvSpPr>
          <p:cNvPr name="TextBox 16" id="16"/>
          <p:cNvSpPr txBox="true"/>
          <p:nvPr/>
        </p:nvSpPr>
        <p:spPr>
          <a:xfrm rot="0">
            <a:off x="1112102" y="7779853"/>
            <a:ext cx="7183472" cy="424815"/>
          </a:xfrm>
          <a:prstGeom prst="rect">
            <a:avLst/>
          </a:prstGeom>
        </p:spPr>
        <p:txBody>
          <a:bodyPr anchor="t" rtlCol="false" tIns="0" lIns="0" bIns="0" rIns="0">
            <a:spAutoFit/>
          </a:bodyPr>
          <a:lstStyle/>
          <a:p>
            <a:pPr algn="just">
              <a:lnSpc>
                <a:spcPts val="3359"/>
              </a:lnSpc>
            </a:pPr>
            <a:r>
              <a:rPr lang="en-US" b="true" sz="2400">
                <a:solidFill>
                  <a:srgbClr val="B6685D"/>
                </a:solidFill>
                <a:latin typeface="Poppins Bold"/>
                <a:ea typeface="Poppins Bold"/>
                <a:cs typeface="Poppins Bold"/>
                <a:sym typeface="Poppins Bold"/>
              </a:rPr>
              <a:t>Penyebab Stres di Kehidupan Modern</a:t>
            </a:r>
          </a:p>
        </p:txBody>
      </p:sp>
      <p:sp>
        <p:nvSpPr>
          <p:cNvPr name="TextBox 17" id="17"/>
          <p:cNvSpPr txBox="true"/>
          <p:nvPr/>
        </p:nvSpPr>
        <p:spPr>
          <a:xfrm rot="0">
            <a:off x="903723" y="8209544"/>
            <a:ext cx="7183472" cy="1682115"/>
          </a:xfrm>
          <a:prstGeom prst="rect">
            <a:avLst/>
          </a:prstGeom>
        </p:spPr>
        <p:txBody>
          <a:bodyPr anchor="t" rtlCol="false" tIns="0" lIns="0" bIns="0" rIns="0">
            <a:spAutoFit/>
          </a:bodyPr>
          <a:lstStyle/>
          <a:p>
            <a:pPr algn="just" marL="518160" indent="-259080" lvl="1">
              <a:lnSpc>
                <a:spcPts val="3359"/>
              </a:lnSpc>
              <a:buFont typeface="Arial"/>
              <a:buChar char="•"/>
            </a:pPr>
            <a:r>
              <a:rPr lang="en-US" sz="2400">
                <a:solidFill>
                  <a:srgbClr val="B6685D"/>
                </a:solidFill>
                <a:latin typeface="Poppins"/>
                <a:ea typeface="Poppins"/>
                <a:cs typeface="Poppins"/>
                <a:sym typeface="Poppins"/>
              </a:rPr>
              <a:t>Pekerjaan &amp; Burnout</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Sosial Media? Yes, That’s a Big One</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Tekanan Sosial</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Interaksi Seru dengan yang lain</a:t>
            </a:r>
          </a:p>
        </p:txBody>
      </p:sp>
      <p:sp>
        <p:nvSpPr>
          <p:cNvPr name="TextBox 18" id="18"/>
          <p:cNvSpPr txBox="true"/>
          <p:nvPr/>
        </p:nvSpPr>
        <p:spPr>
          <a:xfrm rot="0">
            <a:off x="7942673" y="4175865"/>
            <a:ext cx="6058322" cy="424815"/>
          </a:xfrm>
          <a:prstGeom prst="rect">
            <a:avLst/>
          </a:prstGeom>
        </p:spPr>
        <p:txBody>
          <a:bodyPr anchor="t" rtlCol="false" tIns="0" lIns="0" bIns="0" rIns="0">
            <a:spAutoFit/>
          </a:bodyPr>
          <a:lstStyle/>
          <a:p>
            <a:pPr algn="just">
              <a:lnSpc>
                <a:spcPts val="3359"/>
              </a:lnSpc>
            </a:pPr>
            <a:r>
              <a:rPr lang="en-US" b="true" sz="2400">
                <a:solidFill>
                  <a:srgbClr val="B6685D"/>
                </a:solidFill>
                <a:latin typeface="Poppins Bold"/>
                <a:ea typeface="Poppins Bold"/>
                <a:cs typeface="Poppins Bold"/>
                <a:sym typeface="Poppins Bold"/>
              </a:rPr>
              <a:t>Journaling</a:t>
            </a:r>
          </a:p>
        </p:txBody>
      </p:sp>
      <p:sp>
        <p:nvSpPr>
          <p:cNvPr name="TextBox 19" id="19"/>
          <p:cNvSpPr txBox="true"/>
          <p:nvPr/>
        </p:nvSpPr>
        <p:spPr>
          <a:xfrm rot="0">
            <a:off x="7914978" y="4659463"/>
            <a:ext cx="9344322" cy="2939415"/>
          </a:xfrm>
          <a:prstGeom prst="rect">
            <a:avLst/>
          </a:prstGeom>
        </p:spPr>
        <p:txBody>
          <a:bodyPr anchor="t" rtlCol="false" tIns="0" lIns="0" bIns="0" rIns="0">
            <a:spAutoFit/>
          </a:bodyPr>
          <a:lstStyle/>
          <a:p>
            <a:pPr algn="just">
              <a:lnSpc>
                <a:spcPts val="3359"/>
              </a:lnSpc>
            </a:pPr>
            <a:r>
              <a:rPr lang="en-US" sz="2400">
                <a:solidFill>
                  <a:srgbClr val="B6685D"/>
                </a:solidFill>
                <a:latin typeface="Poppins"/>
                <a:ea typeface="Poppins"/>
                <a:cs typeface="Poppins"/>
                <a:sym typeface="Poppins"/>
              </a:rPr>
              <a:t>Journaling itu kayak curhat ke diri sendiri lewat tulisan.</a:t>
            </a:r>
          </a:p>
          <a:p>
            <a:pPr algn="just">
              <a:lnSpc>
                <a:spcPts val="3359"/>
              </a:lnSpc>
            </a:pPr>
            <a:r>
              <a:rPr lang="en-US" sz="2400">
                <a:solidFill>
                  <a:srgbClr val="B6685D"/>
                </a:solidFill>
                <a:latin typeface="Poppins"/>
                <a:ea typeface="Poppins"/>
                <a:cs typeface="Poppins"/>
                <a:sym typeface="Poppins"/>
              </a:rPr>
              <a:t>Pertanyaan Reflektif buat Kamu:</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Apa yang bikin kamu stres hari ini?</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Gimana tubuh kamu bereaksi? (misal: sakit kepala, cemas, insomnia)</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Apa cara kamu buat ngatasin stres ini? Efektif nggak?</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Ada pola atau situasi yang selalu bikin kamu stres?</a:t>
            </a:r>
          </a:p>
        </p:txBody>
      </p:sp>
      <p:sp>
        <p:nvSpPr>
          <p:cNvPr name="TextBox 20" id="20"/>
          <p:cNvSpPr txBox="true"/>
          <p:nvPr/>
        </p:nvSpPr>
        <p:spPr>
          <a:xfrm rot="0">
            <a:off x="8087195" y="7978115"/>
            <a:ext cx="6058322" cy="424815"/>
          </a:xfrm>
          <a:prstGeom prst="rect">
            <a:avLst/>
          </a:prstGeom>
        </p:spPr>
        <p:txBody>
          <a:bodyPr anchor="t" rtlCol="false" tIns="0" lIns="0" bIns="0" rIns="0">
            <a:spAutoFit/>
          </a:bodyPr>
          <a:lstStyle/>
          <a:p>
            <a:pPr algn="just">
              <a:lnSpc>
                <a:spcPts val="3359"/>
              </a:lnSpc>
            </a:pPr>
            <a:r>
              <a:rPr lang="en-US" b="true" sz="2400">
                <a:solidFill>
                  <a:srgbClr val="B6685D"/>
                </a:solidFill>
                <a:latin typeface="Poppins Bold"/>
                <a:ea typeface="Poppins Bold"/>
                <a:cs typeface="Poppins Bold"/>
                <a:sym typeface="Poppins Bold"/>
              </a:rPr>
              <a:t>Melakukan Refleksi Diri</a:t>
            </a:r>
          </a:p>
        </p:txBody>
      </p:sp>
      <p:sp>
        <p:nvSpPr>
          <p:cNvPr name="TextBox 21" id="21"/>
          <p:cNvSpPr txBox="true"/>
          <p:nvPr/>
        </p:nvSpPr>
        <p:spPr>
          <a:xfrm rot="0">
            <a:off x="7914978" y="8574380"/>
            <a:ext cx="6402755" cy="843915"/>
          </a:xfrm>
          <a:prstGeom prst="rect">
            <a:avLst/>
          </a:prstGeom>
        </p:spPr>
        <p:txBody>
          <a:bodyPr anchor="t" rtlCol="false" tIns="0" lIns="0" bIns="0" rIns="0">
            <a:spAutoFit/>
          </a:bodyPr>
          <a:lstStyle/>
          <a:p>
            <a:pPr algn="just" marL="518160" indent="-259080" lvl="1">
              <a:lnSpc>
                <a:spcPts val="3359"/>
              </a:lnSpc>
              <a:buFont typeface="Arial"/>
              <a:buChar char="•"/>
            </a:pPr>
            <a:r>
              <a:rPr lang="en-US" sz="2400">
                <a:solidFill>
                  <a:srgbClr val="B6685D"/>
                </a:solidFill>
                <a:latin typeface="Poppins"/>
                <a:ea typeface="Poppins"/>
                <a:cs typeface="Poppins"/>
                <a:sym typeface="Poppins"/>
              </a:rPr>
              <a:t>Evaluasi Diri</a:t>
            </a:r>
          </a:p>
          <a:p>
            <a:pPr algn="just" marL="518160" indent="-259080" lvl="1">
              <a:lnSpc>
                <a:spcPts val="3359"/>
              </a:lnSpc>
              <a:buFont typeface="Arial"/>
              <a:buChar char="•"/>
            </a:pPr>
            <a:r>
              <a:rPr lang="en-US" sz="2400">
                <a:solidFill>
                  <a:srgbClr val="B6685D"/>
                </a:solidFill>
                <a:latin typeface="Poppins"/>
                <a:ea typeface="Poppins"/>
                <a:cs typeface="Poppins"/>
                <a:sym typeface="Poppins"/>
              </a:rPr>
              <a:t>Time-Blocking</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DF1"/>
        </a:solidFill>
      </p:bgPr>
    </p:bg>
    <p:spTree>
      <p:nvGrpSpPr>
        <p:cNvPr id="1" name=""/>
        <p:cNvGrpSpPr/>
        <p:nvPr/>
      </p:nvGrpSpPr>
      <p:grpSpPr>
        <a:xfrm>
          <a:off x="0" y="0"/>
          <a:ext cx="0" cy="0"/>
          <a:chOff x="0" y="0"/>
          <a:chExt cx="0" cy="0"/>
        </a:xfrm>
      </p:grpSpPr>
      <p:sp>
        <p:nvSpPr>
          <p:cNvPr name="Freeform 2" id="2"/>
          <p:cNvSpPr/>
          <p:nvPr/>
        </p:nvSpPr>
        <p:spPr>
          <a:xfrm flipH="true" flipV="false" rot="5400000">
            <a:off x="17258107" y="-1518610"/>
            <a:ext cx="2059787" cy="3037219"/>
          </a:xfrm>
          <a:custGeom>
            <a:avLst/>
            <a:gdLst/>
            <a:ahLst/>
            <a:cxnLst/>
            <a:rect r="r" b="b" t="t" l="l"/>
            <a:pathLst>
              <a:path h="3037219" w="2059787">
                <a:moveTo>
                  <a:pt x="2059786" y="0"/>
                </a:moveTo>
                <a:lnTo>
                  <a:pt x="0" y="0"/>
                </a:lnTo>
                <a:lnTo>
                  <a:pt x="0" y="3037220"/>
                </a:lnTo>
                <a:lnTo>
                  <a:pt x="2059786" y="3037220"/>
                </a:lnTo>
                <a:lnTo>
                  <a:pt x="205978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341329" y="-1105079"/>
            <a:ext cx="2682658" cy="3688654"/>
          </a:xfrm>
          <a:custGeom>
            <a:avLst/>
            <a:gdLst/>
            <a:ahLst/>
            <a:cxnLst/>
            <a:rect r="r" b="b" t="t" l="l"/>
            <a:pathLst>
              <a:path h="3688654" w="2682658">
                <a:moveTo>
                  <a:pt x="2682658" y="3688654"/>
                </a:moveTo>
                <a:lnTo>
                  <a:pt x="0" y="3688654"/>
                </a:lnTo>
                <a:lnTo>
                  <a:pt x="0" y="0"/>
                </a:lnTo>
                <a:lnTo>
                  <a:pt x="2682658" y="0"/>
                </a:lnTo>
                <a:lnTo>
                  <a:pt x="2682658" y="3688654"/>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6303186" y="-677769"/>
            <a:ext cx="1504555" cy="1417017"/>
          </a:xfrm>
          <a:custGeom>
            <a:avLst/>
            <a:gdLst/>
            <a:ahLst/>
            <a:cxnLst/>
            <a:rect r="r" b="b" t="t" l="l"/>
            <a:pathLst>
              <a:path h="1417017" w="1504555">
                <a:moveTo>
                  <a:pt x="0" y="0"/>
                </a:moveTo>
                <a:lnTo>
                  <a:pt x="1504555" y="0"/>
                </a:lnTo>
                <a:lnTo>
                  <a:pt x="1504555" y="1417017"/>
                </a:lnTo>
                <a:lnTo>
                  <a:pt x="0" y="141701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166393" y="2854179"/>
            <a:ext cx="349871" cy="546674"/>
          </a:xfrm>
          <a:custGeom>
            <a:avLst/>
            <a:gdLst/>
            <a:ahLst/>
            <a:cxnLst/>
            <a:rect r="r" b="b" t="t" l="l"/>
            <a:pathLst>
              <a:path h="546674" w="349871">
                <a:moveTo>
                  <a:pt x="0" y="0"/>
                </a:moveTo>
                <a:lnTo>
                  <a:pt x="349872" y="0"/>
                </a:lnTo>
                <a:lnTo>
                  <a:pt x="349872" y="546674"/>
                </a:lnTo>
                <a:lnTo>
                  <a:pt x="0" y="54667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10019302" y="2854179"/>
            <a:ext cx="427746" cy="558813"/>
          </a:xfrm>
          <a:custGeom>
            <a:avLst/>
            <a:gdLst/>
            <a:ahLst/>
            <a:cxnLst/>
            <a:rect r="r" b="b" t="t" l="l"/>
            <a:pathLst>
              <a:path h="558813" w="427746">
                <a:moveTo>
                  <a:pt x="0" y="0"/>
                </a:moveTo>
                <a:lnTo>
                  <a:pt x="427745" y="0"/>
                </a:lnTo>
                <a:lnTo>
                  <a:pt x="427745" y="558813"/>
                </a:lnTo>
                <a:lnTo>
                  <a:pt x="0" y="5588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0">
            <a:off x="0" y="7464446"/>
            <a:ext cx="2967205" cy="2822554"/>
          </a:xfrm>
          <a:custGeom>
            <a:avLst/>
            <a:gdLst/>
            <a:ahLst/>
            <a:cxnLst/>
            <a:rect r="r" b="b" t="t" l="l"/>
            <a:pathLst>
              <a:path h="2822554" w="2967205">
                <a:moveTo>
                  <a:pt x="0" y="0"/>
                </a:moveTo>
                <a:lnTo>
                  <a:pt x="2967205" y="0"/>
                </a:lnTo>
                <a:lnTo>
                  <a:pt x="2967205" y="2822554"/>
                </a:lnTo>
                <a:lnTo>
                  <a:pt x="0" y="2822554"/>
                </a:lnTo>
                <a:lnTo>
                  <a:pt x="0" y="0"/>
                </a:lnTo>
                <a:close/>
              </a:path>
            </a:pathLst>
          </a:custGeom>
          <a:blipFill>
            <a:blip r:embed="rId12"/>
            <a:stretch>
              <a:fillRect l="0" t="0" r="0" b="0"/>
            </a:stretch>
          </a:blipFill>
        </p:spPr>
      </p:sp>
      <p:sp>
        <p:nvSpPr>
          <p:cNvPr name="TextBox 8" id="8"/>
          <p:cNvSpPr txBox="true"/>
          <p:nvPr/>
        </p:nvSpPr>
        <p:spPr>
          <a:xfrm rot="0">
            <a:off x="2204484" y="1131602"/>
            <a:ext cx="14377278" cy="1036322"/>
          </a:xfrm>
          <a:prstGeom prst="rect">
            <a:avLst/>
          </a:prstGeom>
        </p:spPr>
        <p:txBody>
          <a:bodyPr anchor="t" rtlCol="false" tIns="0" lIns="0" bIns="0" rIns="0">
            <a:spAutoFit/>
          </a:bodyPr>
          <a:lstStyle/>
          <a:p>
            <a:pPr algn="ctr">
              <a:lnSpc>
                <a:spcPts val="7979"/>
              </a:lnSpc>
            </a:pPr>
            <a:r>
              <a:rPr lang="en-US" b="true" sz="5699">
                <a:solidFill>
                  <a:srgbClr val="B6685D"/>
                </a:solidFill>
                <a:latin typeface="Poppins Ultra-Bold"/>
                <a:ea typeface="Poppins Ultra-Bold"/>
                <a:cs typeface="Poppins Ultra-Bold"/>
                <a:sym typeface="Poppins Ultra-Bold"/>
              </a:rPr>
              <a:t>Penyebab Stres di Kehidupan Modern</a:t>
            </a:r>
          </a:p>
        </p:txBody>
      </p:sp>
      <p:sp>
        <p:nvSpPr>
          <p:cNvPr name="TextBox 9" id="9"/>
          <p:cNvSpPr txBox="true"/>
          <p:nvPr/>
        </p:nvSpPr>
        <p:spPr>
          <a:xfrm rot="0">
            <a:off x="1749419" y="2873516"/>
            <a:ext cx="6058322" cy="441325"/>
          </a:xfrm>
          <a:prstGeom prst="rect">
            <a:avLst/>
          </a:prstGeom>
        </p:spPr>
        <p:txBody>
          <a:bodyPr anchor="t" rtlCol="false" tIns="0" lIns="0" bIns="0" rIns="0">
            <a:spAutoFit/>
          </a:bodyPr>
          <a:lstStyle/>
          <a:p>
            <a:pPr algn="just">
              <a:lnSpc>
                <a:spcPts val="3499"/>
              </a:lnSpc>
            </a:pPr>
            <a:r>
              <a:rPr lang="en-US" b="true" sz="2499">
                <a:solidFill>
                  <a:srgbClr val="B6685D"/>
                </a:solidFill>
                <a:latin typeface="Poppins Bold"/>
                <a:ea typeface="Poppins Bold"/>
                <a:cs typeface="Poppins Bold"/>
                <a:sym typeface="Poppins Bold"/>
              </a:rPr>
              <a:t>Pekerjaan, Sumber Stres No. 1</a:t>
            </a:r>
          </a:p>
        </p:txBody>
      </p:sp>
      <p:sp>
        <p:nvSpPr>
          <p:cNvPr name="TextBox 10" id="10"/>
          <p:cNvSpPr txBox="true"/>
          <p:nvPr/>
        </p:nvSpPr>
        <p:spPr>
          <a:xfrm rot="0">
            <a:off x="1749419" y="3540514"/>
            <a:ext cx="7643703" cy="4399280"/>
          </a:xfrm>
          <a:prstGeom prst="rect">
            <a:avLst/>
          </a:prstGeom>
        </p:spPr>
        <p:txBody>
          <a:bodyPr anchor="t" rtlCol="false" tIns="0" lIns="0" bIns="0" rIns="0">
            <a:spAutoFit/>
          </a:bodyPr>
          <a:lstStyle/>
          <a:p>
            <a:pPr algn="just">
              <a:lnSpc>
                <a:spcPts val="3220"/>
              </a:lnSpc>
            </a:pPr>
            <a:r>
              <a:rPr lang="en-US" sz="2300">
                <a:solidFill>
                  <a:srgbClr val="B6685D"/>
                </a:solidFill>
                <a:latin typeface="Poppins"/>
                <a:ea typeface="Poppins"/>
                <a:cs typeface="Poppins"/>
                <a:sym typeface="Poppins"/>
              </a:rPr>
              <a:t>Burnout</a:t>
            </a:r>
            <a:r>
              <a:rPr lang="en-US" sz="2300">
                <a:solidFill>
                  <a:srgbClr val="B6685D"/>
                </a:solidFill>
                <a:latin typeface="Poppins"/>
                <a:ea typeface="Poppins"/>
                <a:cs typeface="Poppins"/>
                <a:sym typeface="Poppins"/>
              </a:rPr>
              <a:t> adalah kondisi di mana kamu merasa lelah banget, nggak cuma secara fisik tapi juga mental.</a:t>
            </a:r>
          </a:p>
          <a:p>
            <a:pPr algn="just">
              <a:lnSpc>
                <a:spcPts val="3220"/>
              </a:lnSpc>
            </a:pPr>
          </a:p>
          <a:p>
            <a:pPr algn="just" marL="496571" indent="-248285" lvl="1">
              <a:lnSpc>
                <a:spcPts val="3220"/>
              </a:lnSpc>
              <a:buFont typeface="Arial"/>
              <a:buChar char="•"/>
            </a:pPr>
            <a:r>
              <a:rPr lang="en-US" b="true" sz="2300">
                <a:solidFill>
                  <a:srgbClr val="B6685D"/>
                </a:solidFill>
                <a:latin typeface="Poppins Bold"/>
                <a:ea typeface="Poppins Bold"/>
                <a:cs typeface="Poppins Bold"/>
                <a:sym typeface="Poppins Bold"/>
              </a:rPr>
              <a:t>Cara Hindari Burnout:</a:t>
            </a:r>
          </a:p>
          <a:p>
            <a:pPr algn="just" marL="993141" indent="-331047" lvl="2">
              <a:lnSpc>
                <a:spcPts val="3220"/>
              </a:lnSpc>
              <a:buFont typeface="Arial"/>
              <a:buChar char="⚬"/>
            </a:pPr>
            <a:r>
              <a:rPr lang="en-US" b="true" sz="2300">
                <a:solidFill>
                  <a:srgbClr val="B6685D"/>
                </a:solidFill>
                <a:latin typeface="Poppins Bold"/>
                <a:ea typeface="Poppins Bold"/>
                <a:cs typeface="Poppins Bold"/>
                <a:sym typeface="Poppins Bold"/>
              </a:rPr>
              <a:t>Bilang ‘Tidak’ Itu Oke:</a:t>
            </a:r>
            <a:r>
              <a:rPr lang="en-US" sz="2300">
                <a:solidFill>
                  <a:srgbClr val="B6685D"/>
                </a:solidFill>
                <a:latin typeface="Poppins"/>
                <a:ea typeface="Poppins"/>
                <a:cs typeface="Poppins"/>
                <a:sym typeface="Poppins"/>
              </a:rPr>
              <a:t> Jangan ragu untuk nolak pekerjaan tambahan kalau kamu udah merasa kewalahan. Set batasan yang jelas.</a:t>
            </a:r>
          </a:p>
          <a:p>
            <a:pPr algn="just" marL="993141" indent="-331047" lvl="2">
              <a:lnSpc>
                <a:spcPts val="3220"/>
              </a:lnSpc>
              <a:buFont typeface="Arial"/>
              <a:buChar char="⚬"/>
            </a:pPr>
            <a:r>
              <a:rPr lang="en-US" b="true" sz="2300">
                <a:solidFill>
                  <a:srgbClr val="B6685D"/>
                </a:solidFill>
                <a:latin typeface="Poppins Bold"/>
                <a:ea typeface="Poppins Bold"/>
                <a:cs typeface="Poppins Bold"/>
                <a:sym typeface="Poppins Bold"/>
              </a:rPr>
              <a:t>Istirahat Itu Penting:</a:t>
            </a:r>
            <a:r>
              <a:rPr lang="en-US" sz="2300">
                <a:solidFill>
                  <a:srgbClr val="B6685D"/>
                </a:solidFill>
                <a:latin typeface="Poppins"/>
                <a:ea typeface="Poppins"/>
                <a:cs typeface="Poppins"/>
                <a:sym typeface="Poppins"/>
              </a:rPr>
              <a:t> Jangan skip istirahat! Kasih waktu buat tubuh dan pikiran kamu buat recharge.</a:t>
            </a:r>
          </a:p>
          <a:p>
            <a:pPr algn="just">
              <a:lnSpc>
                <a:spcPts val="3220"/>
              </a:lnSpc>
            </a:pPr>
          </a:p>
        </p:txBody>
      </p:sp>
      <p:sp>
        <p:nvSpPr>
          <p:cNvPr name="TextBox 11" id="11"/>
          <p:cNvSpPr txBox="true"/>
          <p:nvPr/>
        </p:nvSpPr>
        <p:spPr>
          <a:xfrm rot="0">
            <a:off x="10778774" y="2879585"/>
            <a:ext cx="6058322" cy="441325"/>
          </a:xfrm>
          <a:prstGeom prst="rect">
            <a:avLst/>
          </a:prstGeom>
        </p:spPr>
        <p:txBody>
          <a:bodyPr anchor="t" rtlCol="false" tIns="0" lIns="0" bIns="0" rIns="0">
            <a:spAutoFit/>
          </a:bodyPr>
          <a:lstStyle/>
          <a:p>
            <a:pPr algn="just">
              <a:lnSpc>
                <a:spcPts val="3499"/>
              </a:lnSpc>
            </a:pPr>
            <a:r>
              <a:rPr lang="en-US" b="true" sz="2499">
                <a:solidFill>
                  <a:srgbClr val="B6685D"/>
                </a:solidFill>
                <a:latin typeface="Poppins Bold"/>
                <a:ea typeface="Poppins Bold"/>
                <a:cs typeface="Poppins Bold"/>
                <a:sym typeface="Poppins Bold"/>
              </a:rPr>
              <a:t>Media Sosial</a:t>
            </a:r>
          </a:p>
        </p:txBody>
      </p:sp>
      <p:sp>
        <p:nvSpPr>
          <p:cNvPr name="TextBox 12" id="12"/>
          <p:cNvSpPr txBox="true"/>
          <p:nvPr/>
        </p:nvSpPr>
        <p:spPr>
          <a:xfrm rot="0">
            <a:off x="9726965" y="3529663"/>
            <a:ext cx="8161939" cy="5599430"/>
          </a:xfrm>
          <a:prstGeom prst="rect">
            <a:avLst/>
          </a:prstGeom>
        </p:spPr>
        <p:txBody>
          <a:bodyPr anchor="t" rtlCol="false" tIns="0" lIns="0" bIns="0" rIns="0">
            <a:spAutoFit/>
          </a:bodyPr>
          <a:lstStyle/>
          <a:p>
            <a:pPr algn="just">
              <a:lnSpc>
                <a:spcPts val="3220"/>
              </a:lnSpc>
            </a:pPr>
            <a:r>
              <a:rPr lang="en-US" sz="2300">
                <a:solidFill>
                  <a:srgbClr val="B6685D"/>
                </a:solidFill>
                <a:latin typeface="Poppins"/>
                <a:ea typeface="Poppins"/>
                <a:cs typeface="Poppins"/>
                <a:sym typeface="Poppins"/>
              </a:rPr>
              <a:t>Media sosial bisa jadi penyebab stres besar, terutama kalau kamu terus bandingin hidupmu dengan kehidupan sempurna yang terlihat di feed orang lain. Ini yang bikin muncul rasa insecure dan FOMO (Fear of Missing Out).</a:t>
            </a:r>
          </a:p>
          <a:p>
            <a:pPr algn="just">
              <a:lnSpc>
                <a:spcPts val="3220"/>
              </a:lnSpc>
            </a:pPr>
          </a:p>
          <a:p>
            <a:pPr algn="just" marL="496571" indent="-248285" lvl="1">
              <a:lnSpc>
                <a:spcPts val="3220"/>
              </a:lnSpc>
              <a:buFont typeface="Arial"/>
              <a:buChar char="•"/>
            </a:pPr>
            <a:r>
              <a:rPr lang="en-US" b="true" sz="2300">
                <a:solidFill>
                  <a:srgbClr val="B6685D"/>
                </a:solidFill>
                <a:latin typeface="Poppins Bold"/>
                <a:ea typeface="Poppins Bold"/>
                <a:cs typeface="Poppins Bold"/>
                <a:sym typeface="Poppins Bold"/>
              </a:rPr>
              <a:t>Cara Ngelawan Stres dari Media Sosial:</a:t>
            </a:r>
          </a:p>
          <a:p>
            <a:pPr algn="just" marL="993141" indent="-331047" lvl="2">
              <a:lnSpc>
                <a:spcPts val="3220"/>
              </a:lnSpc>
              <a:buFont typeface="Arial"/>
              <a:buChar char="⚬"/>
            </a:pPr>
            <a:r>
              <a:rPr lang="en-US" b="true" sz="2300">
                <a:solidFill>
                  <a:srgbClr val="B6685D"/>
                </a:solidFill>
                <a:latin typeface="Poppins Bold"/>
                <a:ea typeface="Poppins Bold"/>
                <a:cs typeface="Poppins Bold"/>
                <a:sym typeface="Poppins Bold"/>
              </a:rPr>
              <a:t>Detox Media Sosial:</a:t>
            </a:r>
            <a:r>
              <a:rPr lang="en-US" sz="2300">
                <a:solidFill>
                  <a:srgbClr val="B6685D"/>
                </a:solidFill>
                <a:latin typeface="Poppins"/>
                <a:ea typeface="Poppins"/>
                <a:cs typeface="Poppins"/>
                <a:sym typeface="Poppins"/>
              </a:rPr>
              <a:t> Coba deh, detox sebentar dari sosial media, setidaknya satu hari dalam seminggu.</a:t>
            </a:r>
          </a:p>
          <a:p>
            <a:pPr algn="just" marL="993141" indent="-331047" lvl="2">
              <a:lnSpc>
                <a:spcPts val="3220"/>
              </a:lnSpc>
              <a:buFont typeface="Arial"/>
              <a:buChar char="⚬"/>
            </a:pPr>
            <a:r>
              <a:rPr lang="en-US" b="true" sz="2300">
                <a:solidFill>
                  <a:srgbClr val="B6685D"/>
                </a:solidFill>
                <a:latin typeface="Poppins Bold"/>
                <a:ea typeface="Poppins Bold"/>
                <a:cs typeface="Poppins Bold"/>
                <a:sym typeface="Poppins Bold"/>
              </a:rPr>
              <a:t>Kurasi Feed Kamu:</a:t>
            </a:r>
            <a:r>
              <a:rPr lang="en-US" sz="2300">
                <a:solidFill>
                  <a:srgbClr val="B6685D"/>
                </a:solidFill>
                <a:latin typeface="Poppins"/>
                <a:ea typeface="Poppins"/>
                <a:cs typeface="Poppins"/>
                <a:sym typeface="Poppins"/>
              </a:rPr>
              <a:t> Unfollow akun-akun yang bikin kamu merasa buruk, dan follow akun yang membawa vibe positif.</a:t>
            </a:r>
          </a:p>
          <a:p>
            <a:pPr algn="just">
              <a:lnSpc>
                <a:spcPts val="3220"/>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DF1"/>
        </a:solidFill>
      </p:bgPr>
    </p:bg>
    <p:spTree>
      <p:nvGrpSpPr>
        <p:cNvPr id="1" name=""/>
        <p:cNvGrpSpPr/>
        <p:nvPr/>
      </p:nvGrpSpPr>
      <p:grpSpPr>
        <a:xfrm>
          <a:off x="0" y="0"/>
          <a:ext cx="0" cy="0"/>
          <a:chOff x="0" y="0"/>
          <a:chExt cx="0" cy="0"/>
        </a:xfrm>
      </p:grpSpPr>
      <p:sp>
        <p:nvSpPr>
          <p:cNvPr name="Freeform 2" id="2"/>
          <p:cNvSpPr/>
          <p:nvPr/>
        </p:nvSpPr>
        <p:spPr>
          <a:xfrm flipH="false" flipV="false" rot="0">
            <a:off x="11684109" y="9402366"/>
            <a:ext cx="1504555" cy="1417017"/>
          </a:xfrm>
          <a:custGeom>
            <a:avLst/>
            <a:gdLst/>
            <a:ahLst/>
            <a:cxnLst/>
            <a:rect r="r" b="b" t="t" l="l"/>
            <a:pathLst>
              <a:path h="1417017" w="1504555">
                <a:moveTo>
                  <a:pt x="0" y="0"/>
                </a:moveTo>
                <a:lnTo>
                  <a:pt x="1504555" y="0"/>
                </a:lnTo>
                <a:lnTo>
                  <a:pt x="1504555" y="1417017"/>
                </a:lnTo>
                <a:lnTo>
                  <a:pt x="0" y="14170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5400000">
            <a:off x="17328887" y="-987511"/>
            <a:ext cx="1918225" cy="2828482"/>
          </a:xfrm>
          <a:custGeom>
            <a:avLst/>
            <a:gdLst/>
            <a:ahLst/>
            <a:cxnLst/>
            <a:rect r="r" b="b" t="t" l="l"/>
            <a:pathLst>
              <a:path h="2828482" w="1918225">
                <a:moveTo>
                  <a:pt x="1918226" y="0"/>
                </a:moveTo>
                <a:lnTo>
                  <a:pt x="0" y="0"/>
                </a:lnTo>
                <a:lnTo>
                  <a:pt x="0" y="2828482"/>
                </a:lnTo>
                <a:lnTo>
                  <a:pt x="1918226" y="2828482"/>
                </a:lnTo>
                <a:lnTo>
                  <a:pt x="1918226"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827330" y="7612323"/>
            <a:ext cx="2921340" cy="3207060"/>
          </a:xfrm>
          <a:custGeom>
            <a:avLst/>
            <a:gdLst/>
            <a:ahLst/>
            <a:cxnLst/>
            <a:rect r="r" b="b" t="t" l="l"/>
            <a:pathLst>
              <a:path h="3207060" w="2921340">
                <a:moveTo>
                  <a:pt x="0" y="0"/>
                </a:moveTo>
                <a:lnTo>
                  <a:pt x="2921340" y="0"/>
                </a:lnTo>
                <a:lnTo>
                  <a:pt x="2921340" y="3207060"/>
                </a:lnTo>
                <a:lnTo>
                  <a:pt x="0" y="32070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7762134" y="7020143"/>
            <a:ext cx="1051733" cy="1159225"/>
          </a:xfrm>
          <a:custGeom>
            <a:avLst/>
            <a:gdLst/>
            <a:ahLst/>
            <a:cxnLst/>
            <a:rect r="r" b="b" t="t" l="l"/>
            <a:pathLst>
              <a:path h="1159225" w="1051733">
                <a:moveTo>
                  <a:pt x="0" y="0"/>
                </a:moveTo>
                <a:lnTo>
                  <a:pt x="1051732" y="0"/>
                </a:lnTo>
                <a:lnTo>
                  <a:pt x="1051732" y="1159224"/>
                </a:lnTo>
                <a:lnTo>
                  <a:pt x="0" y="11592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true" flipV="true" rot="0">
            <a:off x="-1241487" y="-532383"/>
            <a:ext cx="2482973" cy="3414088"/>
          </a:xfrm>
          <a:custGeom>
            <a:avLst/>
            <a:gdLst/>
            <a:ahLst/>
            <a:cxnLst/>
            <a:rect r="r" b="b" t="t" l="l"/>
            <a:pathLst>
              <a:path h="3414088" w="2482973">
                <a:moveTo>
                  <a:pt x="2482974" y="3414088"/>
                </a:moveTo>
                <a:lnTo>
                  <a:pt x="0" y="3414088"/>
                </a:lnTo>
                <a:lnTo>
                  <a:pt x="0" y="0"/>
                </a:lnTo>
                <a:lnTo>
                  <a:pt x="2482974" y="0"/>
                </a:lnTo>
                <a:lnTo>
                  <a:pt x="2482974" y="3414088"/>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0">
            <a:off x="3619609" y="-532383"/>
            <a:ext cx="1504555" cy="1417017"/>
          </a:xfrm>
          <a:custGeom>
            <a:avLst/>
            <a:gdLst/>
            <a:ahLst/>
            <a:cxnLst/>
            <a:rect r="r" b="b" t="t" l="l"/>
            <a:pathLst>
              <a:path h="1417017" w="1504555">
                <a:moveTo>
                  <a:pt x="0" y="0"/>
                </a:moveTo>
                <a:lnTo>
                  <a:pt x="1504555" y="0"/>
                </a:lnTo>
                <a:lnTo>
                  <a:pt x="1504555" y="1417017"/>
                </a:lnTo>
                <a:lnTo>
                  <a:pt x="0" y="14170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35917" y="6566413"/>
            <a:ext cx="4988246" cy="4227539"/>
          </a:xfrm>
          <a:custGeom>
            <a:avLst/>
            <a:gdLst/>
            <a:ahLst/>
            <a:cxnLst/>
            <a:rect r="r" b="b" t="t" l="l"/>
            <a:pathLst>
              <a:path h="4227539" w="4988246">
                <a:moveTo>
                  <a:pt x="0" y="0"/>
                </a:moveTo>
                <a:lnTo>
                  <a:pt x="4988247" y="0"/>
                </a:lnTo>
                <a:lnTo>
                  <a:pt x="4988247" y="4227539"/>
                </a:lnTo>
                <a:lnTo>
                  <a:pt x="0" y="4227539"/>
                </a:lnTo>
                <a:lnTo>
                  <a:pt x="0" y="0"/>
                </a:lnTo>
                <a:close/>
              </a:path>
            </a:pathLst>
          </a:custGeom>
          <a:blipFill>
            <a:blip r:embed="rId12"/>
            <a:stretch>
              <a:fillRect l="0" t="0" r="0" b="0"/>
            </a:stretch>
          </a:blipFill>
        </p:spPr>
      </p:sp>
      <p:sp>
        <p:nvSpPr>
          <p:cNvPr name="TextBox 9" id="9"/>
          <p:cNvSpPr txBox="true"/>
          <p:nvPr/>
        </p:nvSpPr>
        <p:spPr>
          <a:xfrm rot="0">
            <a:off x="3113977" y="1365885"/>
            <a:ext cx="12060046" cy="1036322"/>
          </a:xfrm>
          <a:prstGeom prst="rect">
            <a:avLst/>
          </a:prstGeom>
        </p:spPr>
        <p:txBody>
          <a:bodyPr anchor="t" rtlCol="false" tIns="0" lIns="0" bIns="0" rIns="0">
            <a:spAutoFit/>
          </a:bodyPr>
          <a:lstStyle/>
          <a:p>
            <a:pPr algn="ctr">
              <a:lnSpc>
                <a:spcPts val="7979"/>
              </a:lnSpc>
            </a:pPr>
            <a:r>
              <a:rPr lang="en-US" b="true" sz="5699">
                <a:solidFill>
                  <a:srgbClr val="B6685D"/>
                </a:solidFill>
                <a:latin typeface="Poppins Ultra-Bold"/>
                <a:ea typeface="Poppins Ultra-Bold"/>
                <a:cs typeface="Poppins Ultra-Bold"/>
                <a:sym typeface="Poppins Ultra-Bold"/>
              </a:rPr>
              <a:t>Journaling</a:t>
            </a:r>
          </a:p>
        </p:txBody>
      </p:sp>
      <p:sp>
        <p:nvSpPr>
          <p:cNvPr name="TextBox 10" id="10"/>
          <p:cNvSpPr txBox="true"/>
          <p:nvPr/>
        </p:nvSpPr>
        <p:spPr>
          <a:xfrm rot="0">
            <a:off x="2198969" y="2679532"/>
            <a:ext cx="14171532" cy="915035"/>
          </a:xfrm>
          <a:prstGeom prst="rect">
            <a:avLst/>
          </a:prstGeom>
        </p:spPr>
        <p:txBody>
          <a:bodyPr anchor="t" rtlCol="false" tIns="0" lIns="0" bIns="0" rIns="0">
            <a:spAutoFit/>
          </a:bodyPr>
          <a:lstStyle/>
          <a:p>
            <a:pPr algn="ctr">
              <a:lnSpc>
                <a:spcPts val="3639"/>
              </a:lnSpc>
            </a:pPr>
            <a:r>
              <a:rPr lang="en-US" sz="2599">
                <a:solidFill>
                  <a:srgbClr val="B6685D"/>
                </a:solidFill>
                <a:latin typeface="Poppins"/>
                <a:ea typeface="Poppins"/>
                <a:cs typeface="Poppins"/>
                <a:sym typeface="Poppins"/>
              </a:rPr>
              <a:t>Journaling adalah cara yang simpel tapi efektif buat mengenali dan mengatasi stres. Kamu bisa anggap ini sebagai ‘curhat’ harian ke diri sendiri lewat tulisan. </a:t>
            </a:r>
          </a:p>
        </p:txBody>
      </p:sp>
      <p:sp>
        <p:nvSpPr>
          <p:cNvPr name="TextBox 11" id="11"/>
          <p:cNvSpPr txBox="true"/>
          <p:nvPr/>
        </p:nvSpPr>
        <p:spPr>
          <a:xfrm rot="0">
            <a:off x="1567018" y="4185117"/>
            <a:ext cx="6058322" cy="441325"/>
          </a:xfrm>
          <a:prstGeom prst="rect">
            <a:avLst/>
          </a:prstGeom>
        </p:spPr>
        <p:txBody>
          <a:bodyPr anchor="t" rtlCol="false" tIns="0" lIns="0" bIns="0" rIns="0">
            <a:spAutoFit/>
          </a:bodyPr>
          <a:lstStyle/>
          <a:p>
            <a:pPr algn="just">
              <a:lnSpc>
                <a:spcPts val="3499"/>
              </a:lnSpc>
            </a:pPr>
            <a:r>
              <a:rPr lang="en-US" b="true" sz="2499">
                <a:solidFill>
                  <a:srgbClr val="B6685D"/>
                </a:solidFill>
                <a:latin typeface="Poppins Bold"/>
                <a:ea typeface="Poppins Bold"/>
                <a:cs typeface="Poppins Bold"/>
                <a:sym typeface="Poppins Bold"/>
              </a:rPr>
              <a:t>Kenapa Journaling Penting?</a:t>
            </a:r>
          </a:p>
        </p:txBody>
      </p:sp>
      <p:sp>
        <p:nvSpPr>
          <p:cNvPr name="TextBox 12" id="12"/>
          <p:cNvSpPr txBox="true"/>
          <p:nvPr/>
        </p:nvSpPr>
        <p:spPr>
          <a:xfrm rot="0">
            <a:off x="1567018" y="4902667"/>
            <a:ext cx="5567106" cy="1372235"/>
          </a:xfrm>
          <a:prstGeom prst="rect">
            <a:avLst/>
          </a:prstGeom>
        </p:spPr>
        <p:txBody>
          <a:bodyPr anchor="t" rtlCol="false" tIns="0" lIns="0" bIns="0" rIns="0">
            <a:spAutoFit/>
          </a:bodyPr>
          <a:lstStyle/>
          <a:p>
            <a:pPr algn="just">
              <a:lnSpc>
                <a:spcPts val="3639"/>
              </a:lnSpc>
            </a:pPr>
            <a:r>
              <a:rPr lang="en-US" sz="2599">
                <a:solidFill>
                  <a:srgbClr val="B6685D"/>
                </a:solidFill>
                <a:latin typeface="Poppins"/>
                <a:ea typeface="Poppins"/>
                <a:cs typeface="Poppins"/>
                <a:sym typeface="Poppins"/>
              </a:rPr>
              <a:t>Saat kamu menulis, otakmu bekerja untuk mengurai masalah dan menemukan solusinya.</a:t>
            </a:r>
          </a:p>
        </p:txBody>
      </p:sp>
      <p:sp>
        <p:nvSpPr>
          <p:cNvPr name="TextBox 13" id="13"/>
          <p:cNvSpPr txBox="true"/>
          <p:nvPr/>
        </p:nvSpPr>
        <p:spPr>
          <a:xfrm rot="0">
            <a:off x="8654948" y="4185117"/>
            <a:ext cx="6058322" cy="441325"/>
          </a:xfrm>
          <a:prstGeom prst="rect">
            <a:avLst/>
          </a:prstGeom>
        </p:spPr>
        <p:txBody>
          <a:bodyPr anchor="t" rtlCol="false" tIns="0" lIns="0" bIns="0" rIns="0">
            <a:spAutoFit/>
          </a:bodyPr>
          <a:lstStyle/>
          <a:p>
            <a:pPr algn="just">
              <a:lnSpc>
                <a:spcPts val="3499"/>
              </a:lnSpc>
            </a:pPr>
            <a:r>
              <a:rPr lang="en-US" b="true" sz="2499">
                <a:solidFill>
                  <a:srgbClr val="B6685D"/>
                </a:solidFill>
                <a:latin typeface="Poppins Bold"/>
                <a:ea typeface="Poppins Bold"/>
                <a:cs typeface="Poppins Bold"/>
                <a:sym typeface="Poppins Bold"/>
              </a:rPr>
              <a:t>Cara Mulai Journaling</a:t>
            </a:r>
          </a:p>
        </p:txBody>
      </p:sp>
      <p:sp>
        <p:nvSpPr>
          <p:cNvPr name="TextBox 14" id="14"/>
          <p:cNvSpPr txBox="true"/>
          <p:nvPr/>
        </p:nvSpPr>
        <p:spPr>
          <a:xfrm rot="0">
            <a:off x="8654948" y="4902667"/>
            <a:ext cx="8903309" cy="3777515"/>
          </a:xfrm>
          <a:prstGeom prst="rect">
            <a:avLst/>
          </a:prstGeom>
        </p:spPr>
        <p:txBody>
          <a:bodyPr anchor="t" rtlCol="false" tIns="0" lIns="0" bIns="0" rIns="0">
            <a:spAutoFit/>
          </a:bodyPr>
          <a:lstStyle/>
          <a:p>
            <a:pPr algn="just">
              <a:lnSpc>
                <a:spcPts val="3365"/>
              </a:lnSpc>
            </a:pPr>
            <a:r>
              <a:rPr lang="en-US" sz="2403">
                <a:solidFill>
                  <a:srgbClr val="B6685D"/>
                </a:solidFill>
                <a:latin typeface="Poppins"/>
                <a:ea typeface="Poppins"/>
                <a:cs typeface="Poppins"/>
                <a:sym typeface="Poppins"/>
              </a:rPr>
              <a:t>Setiap hari, coba jawab beberapa pertanyaan simpel untuk memulai:</a:t>
            </a:r>
          </a:p>
          <a:p>
            <a:pPr algn="just" marL="1038020" indent="-346007" lvl="2">
              <a:lnSpc>
                <a:spcPts val="3365"/>
              </a:lnSpc>
              <a:buFont typeface="Arial"/>
              <a:buChar char="⚬"/>
            </a:pPr>
            <a:r>
              <a:rPr lang="en-US" sz="2403">
                <a:solidFill>
                  <a:srgbClr val="B6685D"/>
                </a:solidFill>
                <a:latin typeface="Poppins"/>
                <a:ea typeface="Poppins"/>
                <a:cs typeface="Poppins"/>
                <a:sym typeface="Poppins"/>
              </a:rPr>
              <a:t>Apa yang bikin kamu stres hari ini?</a:t>
            </a:r>
          </a:p>
          <a:p>
            <a:pPr algn="just" marL="1038020" indent="-346007" lvl="2">
              <a:lnSpc>
                <a:spcPts val="3365"/>
              </a:lnSpc>
              <a:buFont typeface="Arial"/>
              <a:buChar char="⚬"/>
            </a:pPr>
            <a:r>
              <a:rPr lang="en-US" sz="2403">
                <a:solidFill>
                  <a:srgbClr val="B6685D"/>
                </a:solidFill>
                <a:latin typeface="Poppins"/>
                <a:ea typeface="Poppins"/>
                <a:cs typeface="Poppins"/>
                <a:sym typeface="Poppins"/>
              </a:rPr>
              <a:t>Gimana reaksi tubuhmu (misalnya: cemas, sakit kepala, insomnia)?</a:t>
            </a:r>
          </a:p>
          <a:p>
            <a:pPr algn="just" marL="1038020" indent="-346007" lvl="2">
              <a:lnSpc>
                <a:spcPts val="3365"/>
              </a:lnSpc>
              <a:buFont typeface="Arial"/>
              <a:buChar char="⚬"/>
            </a:pPr>
            <a:r>
              <a:rPr lang="en-US" sz="2403">
                <a:solidFill>
                  <a:srgbClr val="B6685D"/>
                </a:solidFill>
                <a:latin typeface="Poppins"/>
                <a:ea typeface="Poppins"/>
                <a:cs typeface="Poppins"/>
                <a:sym typeface="Poppins"/>
              </a:rPr>
              <a:t>Apa yang kamu lakukan untuk mengatasinya?</a:t>
            </a:r>
          </a:p>
          <a:p>
            <a:pPr algn="just" marL="1038020" indent="-346007" lvl="2">
              <a:lnSpc>
                <a:spcPts val="3365"/>
              </a:lnSpc>
              <a:buFont typeface="Arial"/>
              <a:buChar char="⚬"/>
            </a:pPr>
            <a:r>
              <a:rPr lang="en-US" sz="2403">
                <a:solidFill>
                  <a:srgbClr val="B6685D"/>
                </a:solidFill>
                <a:latin typeface="Poppins"/>
                <a:ea typeface="Poppins"/>
                <a:cs typeface="Poppins"/>
                <a:sym typeface="Poppins"/>
              </a:rPr>
              <a:t>Apakah caranya efektif?</a:t>
            </a:r>
          </a:p>
          <a:p>
            <a:pPr algn="just" marL="1038020" indent="-346007" lvl="2">
              <a:lnSpc>
                <a:spcPts val="3365"/>
              </a:lnSpc>
              <a:buFont typeface="Arial"/>
              <a:buChar char="⚬"/>
            </a:pPr>
            <a:r>
              <a:rPr lang="en-US" sz="2403">
                <a:solidFill>
                  <a:srgbClr val="B6685D"/>
                </a:solidFill>
                <a:latin typeface="Poppins"/>
                <a:ea typeface="Poppins"/>
                <a:cs typeface="Poppins"/>
                <a:sym typeface="Poppins"/>
              </a:rPr>
              <a:t>Apa yang bisa kamu lakukan lebih baik besok?</a:t>
            </a:r>
          </a:p>
          <a:p>
            <a:pPr algn="just">
              <a:lnSpc>
                <a:spcPts val="3365"/>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DF1"/>
        </a:solidFill>
      </p:bgPr>
    </p:bg>
    <p:spTree>
      <p:nvGrpSpPr>
        <p:cNvPr id="1" name=""/>
        <p:cNvGrpSpPr/>
        <p:nvPr/>
      </p:nvGrpSpPr>
      <p:grpSpPr>
        <a:xfrm>
          <a:off x="0" y="0"/>
          <a:ext cx="0" cy="0"/>
          <a:chOff x="0" y="0"/>
          <a:chExt cx="0" cy="0"/>
        </a:xfrm>
      </p:grpSpPr>
      <p:grpSp>
        <p:nvGrpSpPr>
          <p:cNvPr name="Group 2" id="2"/>
          <p:cNvGrpSpPr/>
          <p:nvPr/>
        </p:nvGrpSpPr>
        <p:grpSpPr>
          <a:xfrm rot="0">
            <a:off x="8813188" y="2731772"/>
            <a:ext cx="3976600" cy="5230101"/>
            <a:chOff x="0" y="0"/>
            <a:chExt cx="2773477" cy="3647731"/>
          </a:xfrm>
        </p:grpSpPr>
        <p:sp>
          <p:nvSpPr>
            <p:cNvPr name="Freeform 3" id="3"/>
            <p:cNvSpPr/>
            <p:nvPr/>
          </p:nvSpPr>
          <p:spPr>
            <a:xfrm flipH="false" flipV="false" rot="0">
              <a:off x="0" y="0"/>
              <a:ext cx="2773477" cy="3647732"/>
            </a:xfrm>
            <a:custGeom>
              <a:avLst/>
              <a:gdLst/>
              <a:ahLst/>
              <a:cxnLst/>
              <a:rect r="r" b="b" t="t" l="l"/>
              <a:pathLst>
                <a:path h="3647732" w="2773477">
                  <a:moveTo>
                    <a:pt x="2649017" y="59690"/>
                  </a:moveTo>
                  <a:cubicBezTo>
                    <a:pt x="2684577" y="59690"/>
                    <a:pt x="2713787" y="88900"/>
                    <a:pt x="2713787" y="124460"/>
                  </a:cubicBezTo>
                  <a:lnTo>
                    <a:pt x="2713787" y="3523271"/>
                  </a:lnTo>
                  <a:cubicBezTo>
                    <a:pt x="2713787" y="3558832"/>
                    <a:pt x="2684577" y="3588041"/>
                    <a:pt x="2649017" y="3588041"/>
                  </a:cubicBezTo>
                  <a:lnTo>
                    <a:pt x="124460" y="3588041"/>
                  </a:lnTo>
                  <a:cubicBezTo>
                    <a:pt x="88900" y="3588041"/>
                    <a:pt x="59690" y="3558832"/>
                    <a:pt x="59690" y="3523271"/>
                  </a:cubicBezTo>
                  <a:lnTo>
                    <a:pt x="59690" y="124460"/>
                  </a:lnTo>
                  <a:cubicBezTo>
                    <a:pt x="59690" y="88900"/>
                    <a:pt x="88900" y="59690"/>
                    <a:pt x="124460" y="59690"/>
                  </a:cubicBezTo>
                  <a:lnTo>
                    <a:pt x="2649017" y="59690"/>
                  </a:lnTo>
                  <a:moveTo>
                    <a:pt x="2649017" y="0"/>
                  </a:moveTo>
                  <a:lnTo>
                    <a:pt x="124460" y="0"/>
                  </a:lnTo>
                  <a:cubicBezTo>
                    <a:pt x="55880" y="0"/>
                    <a:pt x="0" y="55880"/>
                    <a:pt x="0" y="124460"/>
                  </a:cubicBezTo>
                  <a:lnTo>
                    <a:pt x="0" y="3523271"/>
                  </a:lnTo>
                  <a:cubicBezTo>
                    <a:pt x="0" y="3591851"/>
                    <a:pt x="55880" y="3647732"/>
                    <a:pt x="124460" y="3647732"/>
                  </a:cubicBezTo>
                  <a:lnTo>
                    <a:pt x="2649017" y="3647732"/>
                  </a:lnTo>
                  <a:cubicBezTo>
                    <a:pt x="2717597" y="3647732"/>
                    <a:pt x="2773477" y="3591851"/>
                    <a:pt x="2773477" y="3523271"/>
                  </a:cubicBezTo>
                  <a:lnTo>
                    <a:pt x="2773477" y="124460"/>
                  </a:lnTo>
                  <a:cubicBezTo>
                    <a:pt x="2773477" y="55880"/>
                    <a:pt x="2717597" y="0"/>
                    <a:pt x="2649017" y="0"/>
                  </a:cubicBezTo>
                  <a:close/>
                </a:path>
              </a:pathLst>
            </a:custGeom>
            <a:solidFill>
              <a:srgbClr val="F4D0B9"/>
            </a:solidFill>
          </p:spPr>
        </p:sp>
      </p:grpSp>
      <p:grpSp>
        <p:nvGrpSpPr>
          <p:cNvPr name="Group 4" id="4"/>
          <p:cNvGrpSpPr/>
          <p:nvPr/>
        </p:nvGrpSpPr>
        <p:grpSpPr>
          <a:xfrm rot="0">
            <a:off x="13081860" y="2731772"/>
            <a:ext cx="4680273" cy="5230101"/>
            <a:chOff x="0" y="0"/>
            <a:chExt cx="3264254" cy="3647731"/>
          </a:xfrm>
        </p:grpSpPr>
        <p:sp>
          <p:nvSpPr>
            <p:cNvPr name="Freeform 5" id="5"/>
            <p:cNvSpPr/>
            <p:nvPr/>
          </p:nvSpPr>
          <p:spPr>
            <a:xfrm flipH="false" flipV="false" rot="0">
              <a:off x="0" y="0"/>
              <a:ext cx="3264254" cy="3647732"/>
            </a:xfrm>
            <a:custGeom>
              <a:avLst/>
              <a:gdLst/>
              <a:ahLst/>
              <a:cxnLst/>
              <a:rect r="r" b="b" t="t" l="l"/>
              <a:pathLst>
                <a:path h="3647732" w="3264254">
                  <a:moveTo>
                    <a:pt x="3139794" y="59690"/>
                  </a:moveTo>
                  <a:cubicBezTo>
                    <a:pt x="3175354" y="59690"/>
                    <a:pt x="3204564" y="88900"/>
                    <a:pt x="3204564" y="124460"/>
                  </a:cubicBezTo>
                  <a:lnTo>
                    <a:pt x="3204564" y="3523271"/>
                  </a:lnTo>
                  <a:cubicBezTo>
                    <a:pt x="3204564" y="3558832"/>
                    <a:pt x="3175354" y="3588041"/>
                    <a:pt x="3139794" y="3588041"/>
                  </a:cubicBezTo>
                  <a:lnTo>
                    <a:pt x="124460" y="3588041"/>
                  </a:lnTo>
                  <a:cubicBezTo>
                    <a:pt x="88900" y="3588041"/>
                    <a:pt x="59690" y="3558832"/>
                    <a:pt x="59690" y="3523271"/>
                  </a:cubicBezTo>
                  <a:lnTo>
                    <a:pt x="59690" y="124460"/>
                  </a:lnTo>
                  <a:cubicBezTo>
                    <a:pt x="59690" y="88900"/>
                    <a:pt x="88900" y="59690"/>
                    <a:pt x="124460" y="59690"/>
                  </a:cubicBezTo>
                  <a:lnTo>
                    <a:pt x="3139794" y="59690"/>
                  </a:lnTo>
                  <a:moveTo>
                    <a:pt x="3139794" y="0"/>
                  </a:moveTo>
                  <a:lnTo>
                    <a:pt x="124460" y="0"/>
                  </a:lnTo>
                  <a:cubicBezTo>
                    <a:pt x="55880" y="0"/>
                    <a:pt x="0" y="55880"/>
                    <a:pt x="0" y="124460"/>
                  </a:cubicBezTo>
                  <a:lnTo>
                    <a:pt x="0" y="3523271"/>
                  </a:lnTo>
                  <a:cubicBezTo>
                    <a:pt x="0" y="3591851"/>
                    <a:pt x="55880" y="3647732"/>
                    <a:pt x="124460" y="3647732"/>
                  </a:cubicBezTo>
                  <a:lnTo>
                    <a:pt x="3139794" y="3647732"/>
                  </a:lnTo>
                  <a:cubicBezTo>
                    <a:pt x="3208374" y="3647732"/>
                    <a:pt x="3264254" y="3591851"/>
                    <a:pt x="3264254" y="3523271"/>
                  </a:cubicBezTo>
                  <a:lnTo>
                    <a:pt x="3264254" y="124460"/>
                  </a:lnTo>
                  <a:cubicBezTo>
                    <a:pt x="3264254" y="55880"/>
                    <a:pt x="3208374" y="0"/>
                    <a:pt x="3139794" y="0"/>
                  </a:cubicBezTo>
                  <a:close/>
                </a:path>
              </a:pathLst>
            </a:custGeom>
            <a:solidFill>
              <a:srgbClr val="F4D0B9"/>
            </a:solidFill>
          </p:spPr>
        </p:sp>
      </p:grpSp>
      <p:grpSp>
        <p:nvGrpSpPr>
          <p:cNvPr name="Group 6" id="6"/>
          <p:cNvGrpSpPr/>
          <p:nvPr/>
        </p:nvGrpSpPr>
        <p:grpSpPr>
          <a:xfrm rot="0">
            <a:off x="4622633" y="2731772"/>
            <a:ext cx="4000055" cy="5230101"/>
            <a:chOff x="0" y="0"/>
            <a:chExt cx="2789836" cy="3647731"/>
          </a:xfrm>
        </p:grpSpPr>
        <p:sp>
          <p:nvSpPr>
            <p:cNvPr name="Freeform 7" id="7"/>
            <p:cNvSpPr/>
            <p:nvPr/>
          </p:nvSpPr>
          <p:spPr>
            <a:xfrm flipH="false" flipV="false" rot="0">
              <a:off x="0" y="0"/>
              <a:ext cx="2789836" cy="3647732"/>
            </a:xfrm>
            <a:custGeom>
              <a:avLst/>
              <a:gdLst/>
              <a:ahLst/>
              <a:cxnLst/>
              <a:rect r="r" b="b" t="t" l="l"/>
              <a:pathLst>
                <a:path h="3647732" w="2789836">
                  <a:moveTo>
                    <a:pt x="2665376" y="59690"/>
                  </a:moveTo>
                  <a:cubicBezTo>
                    <a:pt x="2700936" y="59690"/>
                    <a:pt x="2730146" y="88900"/>
                    <a:pt x="2730146" y="124460"/>
                  </a:cubicBezTo>
                  <a:lnTo>
                    <a:pt x="2730146" y="3523271"/>
                  </a:lnTo>
                  <a:cubicBezTo>
                    <a:pt x="2730146" y="3558832"/>
                    <a:pt x="2700936" y="3588041"/>
                    <a:pt x="2665376" y="3588041"/>
                  </a:cubicBezTo>
                  <a:lnTo>
                    <a:pt x="124460" y="3588041"/>
                  </a:lnTo>
                  <a:cubicBezTo>
                    <a:pt x="88900" y="3588041"/>
                    <a:pt x="59690" y="3558832"/>
                    <a:pt x="59690" y="3523271"/>
                  </a:cubicBezTo>
                  <a:lnTo>
                    <a:pt x="59690" y="124460"/>
                  </a:lnTo>
                  <a:cubicBezTo>
                    <a:pt x="59690" y="88900"/>
                    <a:pt x="88900" y="59690"/>
                    <a:pt x="124460" y="59690"/>
                  </a:cubicBezTo>
                  <a:lnTo>
                    <a:pt x="2665376" y="59690"/>
                  </a:lnTo>
                  <a:moveTo>
                    <a:pt x="2665376" y="0"/>
                  </a:moveTo>
                  <a:lnTo>
                    <a:pt x="124460" y="0"/>
                  </a:lnTo>
                  <a:cubicBezTo>
                    <a:pt x="55880" y="0"/>
                    <a:pt x="0" y="55880"/>
                    <a:pt x="0" y="124460"/>
                  </a:cubicBezTo>
                  <a:lnTo>
                    <a:pt x="0" y="3523271"/>
                  </a:lnTo>
                  <a:cubicBezTo>
                    <a:pt x="0" y="3591851"/>
                    <a:pt x="55880" y="3647732"/>
                    <a:pt x="124460" y="3647732"/>
                  </a:cubicBezTo>
                  <a:lnTo>
                    <a:pt x="2665376" y="3647732"/>
                  </a:lnTo>
                  <a:cubicBezTo>
                    <a:pt x="2733956" y="3647732"/>
                    <a:pt x="2789836" y="3591851"/>
                    <a:pt x="2789836" y="3523271"/>
                  </a:cubicBezTo>
                  <a:lnTo>
                    <a:pt x="2789836" y="124460"/>
                  </a:lnTo>
                  <a:cubicBezTo>
                    <a:pt x="2789836" y="55880"/>
                    <a:pt x="2733956" y="0"/>
                    <a:pt x="2665376" y="0"/>
                  </a:cubicBezTo>
                  <a:close/>
                </a:path>
              </a:pathLst>
            </a:custGeom>
            <a:solidFill>
              <a:srgbClr val="F4D0B9"/>
            </a:solidFill>
          </p:spPr>
        </p:sp>
      </p:grpSp>
      <p:sp>
        <p:nvSpPr>
          <p:cNvPr name="Freeform 8" id="8"/>
          <p:cNvSpPr/>
          <p:nvPr/>
        </p:nvSpPr>
        <p:spPr>
          <a:xfrm flipH="true" flipV="false" rot="5400000">
            <a:off x="17328887" y="-987511"/>
            <a:ext cx="1918225" cy="2828482"/>
          </a:xfrm>
          <a:custGeom>
            <a:avLst/>
            <a:gdLst/>
            <a:ahLst/>
            <a:cxnLst/>
            <a:rect r="r" b="b" t="t" l="l"/>
            <a:pathLst>
              <a:path h="2828482" w="1918225">
                <a:moveTo>
                  <a:pt x="1918226" y="0"/>
                </a:moveTo>
                <a:lnTo>
                  <a:pt x="0" y="0"/>
                </a:lnTo>
                <a:lnTo>
                  <a:pt x="0" y="2828482"/>
                </a:lnTo>
                <a:lnTo>
                  <a:pt x="1918226" y="2828482"/>
                </a:lnTo>
                <a:lnTo>
                  <a:pt x="191822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7762134" y="8099075"/>
            <a:ext cx="1051733" cy="1159225"/>
          </a:xfrm>
          <a:custGeom>
            <a:avLst/>
            <a:gdLst/>
            <a:ahLst/>
            <a:cxnLst/>
            <a:rect r="r" b="b" t="t" l="l"/>
            <a:pathLst>
              <a:path h="1159225" w="1051733">
                <a:moveTo>
                  <a:pt x="0" y="0"/>
                </a:moveTo>
                <a:lnTo>
                  <a:pt x="1051732" y="0"/>
                </a:lnTo>
                <a:lnTo>
                  <a:pt x="1051732" y="1159225"/>
                </a:lnTo>
                <a:lnTo>
                  <a:pt x="0" y="11592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true" flipV="true" rot="0">
            <a:off x="-1241487" y="-532383"/>
            <a:ext cx="2482973" cy="3414088"/>
          </a:xfrm>
          <a:custGeom>
            <a:avLst/>
            <a:gdLst/>
            <a:ahLst/>
            <a:cxnLst/>
            <a:rect r="r" b="b" t="t" l="l"/>
            <a:pathLst>
              <a:path h="3414088" w="2482973">
                <a:moveTo>
                  <a:pt x="2482974" y="3414088"/>
                </a:moveTo>
                <a:lnTo>
                  <a:pt x="0" y="3414088"/>
                </a:lnTo>
                <a:lnTo>
                  <a:pt x="0" y="0"/>
                </a:lnTo>
                <a:lnTo>
                  <a:pt x="2482974" y="0"/>
                </a:lnTo>
                <a:lnTo>
                  <a:pt x="2482974" y="3414088"/>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4821022" y="-708508"/>
            <a:ext cx="1504555" cy="1417017"/>
          </a:xfrm>
          <a:custGeom>
            <a:avLst/>
            <a:gdLst/>
            <a:ahLst/>
            <a:cxnLst/>
            <a:rect r="r" b="b" t="t" l="l"/>
            <a:pathLst>
              <a:path h="1417017" w="1504555">
                <a:moveTo>
                  <a:pt x="0" y="0"/>
                </a:moveTo>
                <a:lnTo>
                  <a:pt x="1504555" y="0"/>
                </a:lnTo>
                <a:lnTo>
                  <a:pt x="1504555" y="1417016"/>
                </a:lnTo>
                <a:lnTo>
                  <a:pt x="0" y="141701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757095" y="5454413"/>
            <a:ext cx="5084453" cy="4658630"/>
          </a:xfrm>
          <a:custGeom>
            <a:avLst/>
            <a:gdLst/>
            <a:ahLst/>
            <a:cxnLst/>
            <a:rect r="r" b="b" t="t" l="l"/>
            <a:pathLst>
              <a:path h="4658630" w="5084453">
                <a:moveTo>
                  <a:pt x="0" y="0"/>
                </a:moveTo>
                <a:lnTo>
                  <a:pt x="5084453" y="0"/>
                </a:lnTo>
                <a:lnTo>
                  <a:pt x="5084453" y="4658630"/>
                </a:lnTo>
                <a:lnTo>
                  <a:pt x="0" y="4658630"/>
                </a:lnTo>
                <a:lnTo>
                  <a:pt x="0" y="0"/>
                </a:lnTo>
                <a:close/>
              </a:path>
            </a:pathLst>
          </a:custGeom>
          <a:blipFill>
            <a:blip r:embed="rId10"/>
            <a:stretch>
              <a:fillRect l="0" t="0" r="0" b="0"/>
            </a:stretch>
          </a:blipFill>
        </p:spPr>
      </p:sp>
      <p:sp>
        <p:nvSpPr>
          <p:cNvPr name="TextBox 13" id="13"/>
          <p:cNvSpPr txBox="true"/>
          <p:nvPr/>
        </p:nvSpPr>
        <p:spPr>
          <a:xfrm rot="0">
            <a:off x="2674362" y="1114425"/>
            <a:ext cx="12939276" cy="1036322"/>
          </a:xfrm>
          <a:prstGeom prst="rect">
            <a:avLst/>
          </a:prstGeom>
        </p:spPr>
        <p:txBody>
          <a:bodyPr anchor="t" rtlCol="false" tIns="0" lIns="0" bIns="0" rIns="0">
            <a:spAutoFit/>
          </a:bodyPr>
          <a:lstStyle/>
          <a:p>
            <a:pPr algn="ctr">
              <a:lnSpc>
                <a:spcPts val="7979"/>
              </a:lnSpc>
            </a:pPr>
            <a:r>
              <a:rPr lang="en-US" b="true" sz="5699">
                <a:solidFill>
                  <a:srgbClr val="B6685D"/>
                </a:solidFill>
                <a:latin typeface="Poppins Ultra-Bold"/>
                <a:ea typeface="Poppins Ultra-Bold"/>
                <a:cs typeface="Poppins Ultra-Bold"/>
                <a:sym typeface="Poppins Ultra-Bold"/>
              </a:rPr>
              <a:t>Refleksi Pribadi</a:t>
            </a:r>
          </a:p>
        </p:txBody>
      </p:sp>
      <p:sp>
        <p:nvSpPr>
          <p:cNvPr name="TextBox 14" id="14"/>
          <p:cNvSpPr txBox="true"/>
          <p:nvPr/>
        </p:nvSpPr>
        <p:spPr>
          <a:xfrm rot="0">
            <a:off x="9144000" y="5289673"/>
            <a:ext cx="3742878" cy="798830"/>
          </a:xfrm>
          <a:prstGeom prst="rect">
            <a:avLst/>
          </a:prstGeom>
        </p:spPr>
        <p:txBody>
          <a:bodyPr anchor="t" rtlCol="false" tIns="0" lIns="0" bIns="0" rIns="0">
            <a:spAutoFit/>
          </a:bodyPr>
          <a:lstStyle/>
          <a:p>
            <a:pPr algn="l" marL="496571" indent="-248285" lvl="1">
              <a:lnSpc>
                <a:spcPts val="3220"/>
              </a:lnSpc>
              <a:buFont typeface="Arial"/>
              <a:buChar char="•"/>
            </a:pPr>
            <a:r>
              <a:rPr lang="en-US" sz="2300">
                <a:solidFill>
                  <a:srgbClr val="B6685D"/>
                </a:solidFill>
                <a:latin typeface="Poppins"/>
                <a:ea typeface="Poppins"/>
                <a:cs typeface="Poppins"/>
                <a:sym typeface="Poppins"/>
              </a:rPr>
              <a:t>Evaluasi Harian</a:t>
            </a:r>
          </a:p>
          <a:p>
            <a:pPr algn="l" marL="496571" indent="-248285" lvl="1">
              <a:lnSpc>
                <a:spcPts val="3220"/>
              </a:lnSpc>
              <a:buFont typeface="Arial"/>
              <a:buChar char="•"/>
            </a:pPr>
            <a:r>
              <a:rPr lang="en-US" sz="2300">
                <a:solidFill>
                  <a:srgbClr val="B6685D"/>
                </a:solidFill>
                <a:latin typeface="Poppins"/>
                <a:ea typeface="Poppins"/>
                <a:cs typeface="Poppins"/>
                <a:sym typeface="Poppins"/>
              </a:rPr>
              <a:t>Time Blocking</a:t>
            </a:r>
          </a:p>
        </p:txBody>
      </p:sp>
      <p:sp>
        <p:nvSpPr>
          <p:cNvPr name="TextBox 15" id="15"/>
          <p:cNvSpPr txBox="true"/>
          <p:nvPr/>
        </p:nvSpPr>
        <p:spPr>
          <a:xfrm rot="0">
            <a:off x="8930049" y="3233833"/>
            <a:ext cx="3742878" cy="1128395"/>
          </a:xfrm>
          <a:prstGeom prst="rect">
            <a:avLst/>
          </a:prstGeom>
        </p:spPr>
        <p:txBody>
          <a:bodyPr anchor="t" rtlCol="false" tIns="0" lIns="0" bIns="0" rIns="0">
            <a:spAutoFit/>
          </a:bodyPr>
          <a:lstStyle/>
          <a:p>
            <a:pPr algn="ctr">
              <a:lnSpc>
                <a:spcPts val="4480"/>
              </a:lnSpc>
            </a:pPr>
            <a:r>
              <a:rPr lang="en-US" b="true" sz="3200">
                <a:solidFill>
                  <a:srgbClr val="B6685D"/>
                </a:solidFill>
                <a:latin typeface="Poppins Semi-Bold"/>
                <a:ea typeface="Poppins Semi-Bold"/>
                <a:cs typeface="Poppins Semi-Bold"/>
                <a:sym typeface="Poppins Semi-Bold"/>
              </a:rPr>
              <a:t>Teknik Refleksi yang Bisa Dicoba</a:t>
            </a:r>
          </a:p>
        </p:txBody>
      </p:sp>
      <p:sp>
        <p:nvSpPr>
          <p:cNvPr name="TextBox 16" id="16"/>
          <p:cNvSpPr txBox="true"/>
          <p:nvPr/>
        </p:nvSpPr>
        <p:spPr>
          <a:xfrm rot="0">
            <a:off x="13550558" y="4305077"/>
            <a:ext cx="3742878" cy="3199130"/>
          </a:xfrm>
          <a:prstGeom prst="rect">
            <a:avLst/>
          </a:prstGeom>
        </p:spPr>
        <p:txBody>
          <a:bodyPr anchor="t" rtlCol="false" tIns="0" lIns="0" bIns="0" rIns="0">
            <a:spAutoFit/>
          </a:bodyPr>
          <a:lstStyle/>
          <a:p>
            <a:pPr algn="ctr">
              <a:lnSpc>
                <a:spcPts val="3220"/>
              </a:lnSpc>
            </a:pPr>
            <a:r>
              <a:rPr lang="en-US" sz="2300">
                <a:solidFill>
                  <a:srgbClr val="B6685D"/>
                </a:solidFill>
                <a:latin typeface="Poppins"/>
                <a:ea typeface="Poppins"/>
                <a:cs typeface="Poppins"/>
                <a:sym typeface="Poppins"/>
              </a:rPr>
              <a:t>Buat daftar hal-hal yang bikin kamu stres minggu ini, mulai dari yang terkecil sampai yang paling besar. Misalnya: “Stres karena tugas kantor,” “Merasa nggak produktif,”</a:t>
            </a:r>
          </a:p>
        </p:txBody>
      </p:sp>
      <p:sp>
        <p:nvSpPr>
          <p:cNvPr name="TextBox 17" id="17"/>
          <p:cNvSpPr txBox="true"/>
          <p:nvPr/>
        </p:nvSpPr>
        <p:spPr>
          <a:xfrm rot="0">
            <a:off x="13550558" y="3054548"/>
            <a:ext cx="3742878" cy="1128395"/>
          </a:xfrm>
          <a:prstGeom prst="rect">
            <a:avLst/>
          </a:prstGeom>
        </p:spPr>
        <p:txBody>
          <a:bodyPr anchor="t" rtlCol="false" tIns="0" lIns="0" bIns="0" rIns="0">
            <a:spAutoFit/>
          </a:bodyPr>
          <a:lstStyle/>
          <a:p>
            <a:pPr algn="ctr">
              <a:lnSpc>
                <a:spcPts val="4480"/>
              </a:lnSpc>
            </a:pPr>
            <a:r>
              <a:rPr lang="en-US" b="true" sz="3200">
                <a:solidFill>
                  <a:srgbClr val="B6685D"/>
                </a:solidFill>
                <a:latin typeface="Poppins Semi-Bold"/>
                <a:ea typeface="Poppins Semi-Bold"/>
                <a:cs typeface="Poppins Semi-Bold"/>
                <a:sym typeface="Poppins Semi-Bold"/>
              </a:rPr>
              <a:t>Contoh Latihan Refleks</a:t>
            </a:r>
          </a:p>
        </p:txBody>
      </p:sp>
      <p:sp>
        <p:nvSpPr>
          <p:cNvPr name="TextBox 18" id="18"/>
          <p:cNvSpPr txBox="true"/>
          <p:nvPr/>
        </p:nvSpPr>
        <p:spPr>
          <a:xfrm rot="0">
            <a:off x="4751221" y="5086350"/>
            <a:ext cx="3742878" cy="1598930"/>
          </a:xfrm>
          <a:prstGeom prst="rect">
            <a:avLst/>
          </a:prstGeom>
        </p:spPr>
        <p:txBody>
          <a:bodyPr anchor="t" rtlCol="false" tIns="0" lIns="0" bIns="0" rIns="0">
            <a:spAutoFit/>
          </a:bodyPr>
          <a:lstStyle/>
          <a:p>
            <a:pPr algn="ctr">
              <a:lnSpc>
                <a:spcPts val="3220"/>
              </a:lnSpc>
            </a:pPr>
            <a:r>
              <a:rPr lang="en-US" sz="2300">
                <a:solidFill>
                  <a:srgbClr val="B6685D"/>
                </a:solidFill>
                <a:latin typeface="Poppins"/>
                <a:ea typeface="Poppins"/>
                <a:cs typeface="Poppins"/>
                <a:sym typeface="Poppins"/>
              </a:rPr>
              <a:t>Refleksi pribadi adalah langkah penting untuk memahami sumber stres dalam hidup kamu.</a:t>
            </a:r>
          </a:p>
        </p:txBody>
      </p:sp>
      <p:sp>
        <p:nvSpPr>
          <p:cNvPr name="TextBox 19" id="19"/>
          <p:cNvSpPr txBox="true"/>
          <p:nvPr/>
        </p:nvSpPr>
        <p:spPr>
          <a:xfrm rot="0">
            <a:off x="4751221" y="3054548"/>
            <a:ext cx="3742878" cy="1690370"/>
          </a:xfrm>
          <a:prstGeom prst="rect">
            <a:avLst/>
          </a:prstGeom>
        </p:spPr>
        <p:txBody>
          <a:bodyPr anchor="t" rtlCol="false" tIns="0" lIns="0" bIns="0" rIns="0">
            <a:spAutoFit/>
          </a:bodyPr>
          <a:lstStyle/>
          <a:p>
            <a:pPr algn="ctr">
              <a:lnSpc>
                <a:spcPts val="4480"/>
              </a:lnSpc>
            </a:pPr>
            <a:r>
              <a:rPr lang="en-US" sz="3200" b="true">
                <a:solidFill>
                  <a:srgbClr val="B6685D"/>
                </a:solidFill>
                <a:latin typeface="Poppins Semi-Bold"/>
                <a:ea typeface="Poppins Semi-Bold"/>
                <a:cs typeface="Poppins Semi-Bold"/>
                <a:sym typeface="Poppins Semi-Bold"/>
              </a:rPr>
              <a:t>Kenapa Refleksi Itu Penting?</a:t>
            </a:r>
          </a:p>
          <a:p>
            <a:pPr algn="ctr">
              <a:lnSpc>
                <a:spcPts val="4480"/>
              </a:lnSpc>
            </a:pPr>
          </a:p>
        </p:txBody>
      </p:sp>
      <p:sp>
        <p:nvSpPr>
          <p:cNvPr name="Freeform 20" id="20"/>
          <p:cNvSpPr/>
          <p:nvPr/>
        </p:nvSpPr>
        <p:spPr>
          <a:xfrm flipH="false" flipV="true" rot="5400000">
            <a:off x="5713971" y="8546025"/>
            <a:ext cx="2125446" cy="3134036"/>
          </a:xfrm>
          <a:custGeom>
            <a:avLst/>
            <a:gdLst/>
            <a:ahLst/>
            <a:cxnLst/>
            <a:rect r="r" b="b" t="t" l="l"/>
            <a:pathLst>
              <a:path h="3134036" w="2125446">
                <a:moveTo>
                  <a:pt x="0" y="3134036"/>
                </a:moveTo>
                <a:lnTo>
                  <a:pt x="2125446" y="3134036"/>
                </a:lnTo>
                <a:lnTo>
                  <a:pt x="2125446" y="0"/>
                </a:lnTo>
                <a:lnTo>
                  <a:pt x="0" y="0"/>
                </a:lnTo>
                <a:lnTo>
                  <a:pt x="0" y="3134036"/>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1" id="21"/>
          <p:cNvSpPr/>
          <p:nvPr/>
        </p:nvSpPr>
        <p:spPr>
          <a:xfrm flipH="false" flipV="false" rot="0">
            <a:off x="15959249" y="9563243"/>
            <a:ext cx="1504555" cy="1417017"/>
          </a:xfrm>
          <a:custGeom>
            <a:avLst/>
            <a:gdLst/>
            <a:ahLst/>
            <a:cxnLst/>
            <a:rect r="r" b="b" t="t" l="l"/>
            <a:pathLst>
              <a:path h="1417017" w="1504555">
                <a:moveTo>
                  <a:pt x="0" y="0"/>
                </a:moveTo>
                <a:lnTo>
                  <a:pt x="1504554" y="0"/>
                </a:lnTo>
                <a:lnTo>
                  <a:pt x="1504554" y="1417017"/>
                </a:lnTo>
                <a:lnTo>
                  <a:pt x="0" y="141701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DF1"/>
        </a:solidFill>
      </p:bgPr>
    </p:bg>
    <p:spTree>
      <p:nvGrpSpPr>
        <p:cNvPr id="1" name=""/>
        <p:cNvGrpSpPr/>
        <p:nvPr/>
      </p:nvGrpSpPr>
      <p:grpSpPr>
        <a:xfrm>
          <a:off x="0" y="0"/>
          <a:ext cx="0" cy="0"/>
          <a:chOff x="0" y="0"/>
          <a:chExt cx="0" cy="0"/>
        </a:xfrm>
      </p:grpSpPr>
      <p:sp>
        <p:nvSpPr>
          <p:cNvPr name="Freeform 2" id="2"/>
          <p:cNvSpPr/>
          <p:nvPr/>
        </p:nvSpPr>
        <p:spPr>
          <a:xfrm flipH="true" flipV="false" rot="5400000">
            <a:off x="17328887" y="-987511"/>
            <a:ext cx="1918225" cy="2828482"/>
          </a:xfrm>
          <a:custGeom>
            <a:avLst/>
            <a:gdLst/>
            <a:ahLst/>
            <a:cxnLst/>
            <a:rect r="r" b="b" t="t" l="l"/>
            <a:pathLst>
              <a:path h="2828482" w="1918225">
                <a:moveTo>
                  <a:pt x="1918226" y="0"/>
                </a:moveTo>
                <a:lnTo>
                  <a:pt x="0" y="0"/>
                </a:lnTo>
                <a:lnTo>
                  <a:pt x="0" y="2828482"/>
                </a:lnTo>
                <a:lnTo>
                  <a:pt x="1918226" y="2828482"/>
                </a:lnTo>
                <a:lnTo>
                  <a:pt x="191822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762134" y="7020143"/>
            <a:ext cx="1051733" cy="1159225"/>
          </a:xfrm>
          <a:custGeom>
            <a:avLst/>
            <a:gdLst/>
            <a:ahLst/>
            <a:cxnLst/>
            <a:rect r="r" b="b" t="t" l="l"/>
            <a:pathLst>
              <a:path h="1159225" w="1051733">
                <a:moveTo>
                  <a:pt x="0" y="0"/>
                </a:moveTo>
                <a:lnTo>
                  <a:pt x="1051732" y="0"/>
                </a:lnTo>
                <a:lnTo>
                  <a:pt x="1051732" y="1159224"/>
                </a:lnTo>
                <a:lnTo>
                  <a:pt x="0" y="11592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true" rot="0">
            <a:off x="-1241487" y="-532383"/>
            <a:ext cx="2482973" cy="3414088"/>
          </a:xfrm>
          <a:custGeom>
            <a:avLst/>
            <a:gdLst/>
            <a:ahLst/>
            <a:cxnLst/>
            <a:rect r="r" b="b" t="t" l="l"/>
            <a:pathLst>
              <a:path h="3414088" w="2482973">
                <a:moveTo>
                  <a:pt x="2482974" y="3414088"/>
                </a:moveTo>
                <a:lnTo>
                  <a:pt x="0" y="3414088"/>
                </a:lnTo>
                <a:lnTo>
                  <a:pt x="0" y="0"/>
                </a:lnTo>
                <a:lnTo>
                  <a:pt x="2482974" y="0"/>
                </a:lnTo>
                <a:lnTo>
                  <a:pt x="2482974" y="3414088"/>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true" rot="5400000">
            <a:off x="-1062723" y="8189641"/>
            <a:ext cx="2125446" cy="3134036"/>
          </a:xfrm>
          <a:custGeom>
            <a:avLst/>
            <a:gdLst/>
            <a:ahLst/>
            <a:cxnLst/>
            <a:rect r="r" b="b" t="t" l="l"/>
            <a:pathLst>
              <a:path h="3134036" w="2125446">
                <a:moveTo>
                  <a:pt x="0" y="3134037"/>
                </a:moveTo>
                <a:lnTo>
                  <a:pt x="2125446" y="3134037"/>
                </a:lnTo>
                <a:lnTo>
                  <a:pt x="2125446" y="0"/>
                </a:lnTo>
                <a:lnTo>
                  <a:pt x="0" y="0"/>
                </a:lnTo>
                <a:lnTo>
                  <a:pt x="0" y="3134037"/>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4821022" y="-708508"/>
            <a:ext cx="1504555" cy="1417017"/>
          </a:xfrm>
          <a:custGeom>
            <a:avLst/>
            <a:gdLst/>
            <a:ahLst/>
            <a:cxnLst/>
            <a:rect r="r" b="b" t="t" l="l"/>
            <a:pathLst>
              <a:path h="1417017" w="1504555">
                <a:moveTo>
                  <a:pt x="0" y="0"/>
                </a:moveTo>
                <a:lnTo>
                  <a:pt x="1504555" y="0"/>
                </a:lnTo>
                <a:lnTo>
                  <a:pt x="1504555" y="1417016"/>
                </a:lnTo>
                <a:lnTo>
                  <a:pt x="0" y="141701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2607099" y="9578492"/>
            <a:ext cx="1504555" cy="1417017"/>
          </a:xfrm>
          <a:custGeom>
            <a:avLst/>
            <a:gdLst/>
            <a:ahLst/>
            <a:cxnLst/>
            <a:rect r="r" b="b" t="t" l="l"/>
            <a:pathLst>
              <a:path h="1417017" w="1504555">
                <a:moveTo>
                  <a:pt x="0" y="0"/>
                </a:moveTo>
                <a:lnTo>
                  <a:pt x="1504555" y="0"/>
                </a:lnTo>
                <a:lnTo>
                  <a:pt x="1504555" y="1417016"/>
                </a:lnTo>
                <a:lnTo>
                  <a:pt x="0" y="141701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2239502" y="2057400"/>
            <a:ext cx="6748272" cy="8229600"/>
          </a:xfrm>
          <a:custGeom>
            <a:avLst/>
            <a:gdLst/>
            <a:ahLst/>
            <a:cxnLst/>
            <a:rect r="r" b="b" t="t" l="l"/>
            <a:pathLst>
              <a:path h="8229600" w="6748272">
                <a:moveTo>
                  <a:pt x="0" y="0"/>
                </a:moveTo>
                <a:lnTo>
                  <a:pt x="6748272" y="0"/>
                </a:lnTo>
                <a:lnTo>
                  <a:pt x="6748272" y="8229600"/>
                </a:lnTo>
                <a:lnTo>
                  <a:pt x="0" y="8229600"/>
                </a:lnTo>
                <a:lnTo>
                  <a:pt x="0" y="0"/>
                </a:lnTo>
                <a:close/>
              </a:path>
            </a:pathLst>
          </a:custGeom>
          <a:blipFill>
            <a:blip r:embed="rId10"/>
            <a:stretch>
              <a:fillRect l="0" t="0" r="0" b="0"/>
            </a:stretch>
          </a:blipFill>
        </p:spPr>
      </p:sp>
      <p:sp>
        <p:nvSpPr>
          <p:cNvPr name="TextBox 9" id="9"/>
          <p:cNvSpPr txBox="true"/>
          <p:nvPr/>
        </p:nvSpPr>
        <p:spPr>
          <a:xfrm rot="0">
            <a:off x="250185" y="1613141"/>
            <a:ext cx="12939276" cy="2045972"/>
          </a:xfrm>
          <a:prstGeom prst="rect">
            <a:avLst/>
          </a:prstGeom>
        </p:spPr>
        <p:txBody>
          <a:bodyPr anchor="t" rtlCol="false" tIns="0" lIns="0" bIns="0" rIns="0">
            <a:spAutoFit/>
          </a:bodyPr>
          <a:lstStyle/>
          <a:p>
            <a:pPr algn="ctr">
              <a:lnSpc>
                <a:spcPts val="7979"/>
              </a:lnSpc>
            </a:pPr>
            <a:r>
              <a:rPr lang="en-US" b="true" sz="5699">
                <a:solidFill>
                  <a:srgbClr val="B6685D"/>
                </a:solidFill>
                <a:latin typeface="Poppins Ultra-Bold"/>
                <a:ea typeface="Poppins Ultra-Bold"/>
                <a:cs typeface="Poppins Ultra-Bold"/>
                <a:sym typeface="Poppins Ultra-Bold"/>
              </a:rPr>
              <a:t>Dampak Jangka Panjang dari Stres yang Tidak Terkendali</a:t>
            </a:r>
          </a:p>
        </p:txBody>
      </p:sp>
      <p:sp>
        <p:nvSpPr>
          <p:cNvPr name="TextBox 10" id="10"/>
          <p:cNvSpPr txBox="true"/>
          <p:nvPr/>
        </p:nvSpPr>
        <p:spPr>
          <a:xfrm rot="0">
            <a:off x="832547" y="4276308"/>
            <a:ext cx="11774552" cy="2743835"/>
          </a:xfrm>
          <a:prstGeom prst="rect">
            <a:avLst/>
          </a:prstGeom>
        </p:spPr>
        <p:txBody>
          <a:bodyPr anchor="t" rtlCol="false" tIns="0" lIns="0" bIns="0" rIns="0">
            <a:spAutoFit/>
          </a:bodyPr>
          <a:lstStyle/>
          <a:p>
            <a:pPr algn="l" marL="561339" indent="-280669" lvl="1">
              <a:lnSpc>
                <a:spcPts val="3639"/>
              </a:lnSpc>
              <a:buFont typeface="Arial"/>
              <a:buChar char="•"/>
            </a:pPr>
            <a:r>
              <a:rPr lang="en-US" sz="2599">
                <a:solidFill>
                  <a:srgbClr val="B6685D"/>
                </a:solidFill>
                <a:latin typeface="Poppins"/>
                <a:ea typeface="Poppins"/>
                <a:cs typeface="Poppins"/>
                <a:sym typeface="Poppins"/>
              </a:rPr>
              <a:t>Stres Bikin Badan Drop</a:t>
            </a:r>
          </a:p>
          <a:p>
            <a:pPr algn="l" marL="561339" indent="-280669" lvl="1">
              <a:lnSpc>
                <a:spcPts val="3639"/>
              </a:lnSpc>
              <a:buFont typeface="Arial"/>
              <a:buChar char="•"/>
            </a:pPr>
            <a:r>
              <a:rPr lang="en-US" sz="2599">
                <a:solidFill>
                  <a:srgbClr val="B6685D"/>
                </a:solidFill>
                <a:latin typeface="Poppins"/>
                <a:ea typeface="Poppins"/>
                <a:cs typeface="Poppins"/>
                <a:sym typeface="Poppins"/>
              </a:rPr>
              <a:t>Sakit yang Sering Muncul Akibat Stres (Masalah Pencernaan, Masalah Tidur, Sakit Kepala &amp; Migrain)</a:t>
            </a:r>
          </a:p>
          <a:p>
            <a:pPr algn="l" marL="561339" indent="-280669" lvl="1">
              <a:lnSpc>
                <a:spcPts val="3639"/>
              </a:lnSpc>
              <a:buFont typeface="Arial"/>
              <a:buChar char="•"/>
            </a:pPr>
            <a:r>
              <a:rPr lang="en-US" sz="2599">
                <a:solidFill>
                  <a:srgbClr val="B6685D"/>
                </a:solidFill>
                <a:latin typeface="Poppins"/>
                <a:ea typeface="Poppins"/>
                <a:cs typeface="Poppins"/>
                <a:sym typeface="Poppins"/>
              </a:rPr>
              <a:t>Kesehatan Mental yang Terpengaruh</a:t>
            </a:r>
          </a:p>
          <a:p>
            <a:pPr algn="l" marL="561339" indent="-280669" lvl="1">
              <a:lnSpc>
                <a:spcPts val="3639"/>
              </a:lnSpc>
              <a:buFont typeface="Arial"/>
              <a:buChar char="•"/>
            </a:pPr>
            <a:r>
              <a:rPr lang="en-US" sz="2599">
                <a:solidFill>
                  <a:srgbClr val="B6685D"/>
                </a:solidFill>
                <a:latin typeface="Poppins"/>
                <a:ea typeface="Poppins"/>
                <a:cs typeface="Poppins"/>
                <a:sym typeface="Poppins"/>
              </a:rPr>
              <a:t>Produktivitas Juga Ikut Drop</a:t>
            </a:r>
          </a:p>
          <a:p>
            <a:pPr algn="l" marL="561339" indent="-280669" lvl="1">
              <a:lnSpc>
                <a:spcPts val="3639"/>
              </a:lnSpc>
              <a:buFont typeface="Arial"/>
              <a:buChar char="•"/>
            </a:pPr>
            <a:r>
              <a:rPr lang="en-US" sz="2599">
                <a:solidFill>
                  <a:srgbClr val="B6685D"/>
                </a:solidFill>
                <a:latin typeface="Poppins"/>
                <a:ea typeface="Poppins"/>
                <a:cs typeface="Poppins"/>
                <a:sym typeface="Poppins"/>
              </a:rPr>
              <a:t>Hubungan yang Rusak</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B6685D"/>
        </a:solidFill>
      </p:bgPr>
    </p:bg>
    <p:spTree>
      <p:nvGrpSpPr>
        <p:cNvPr id="1" name=""/>
        <p:cNvGrpSpPr/>
        <p:nvPr/>
      </p:nvGrpSpPr>
      <p:grpSpPr>
        <a:xfrm>
          <a:off x="0" y="0"/>
          <a:ext cx="0" cy="0"/>
          <a:chOff x="0" y="0"/>
          <a:chExt cx="0" cy="0"/>
        </a:xfrm>
      </p:grpSpPr>
      <p:sp>
        <p:nvSpPr>
          <p:cNvPr name="Freeform 2" id="2"/>
          <p:cNvSpPr/>
          <p:nvPr/>
        </p:nvSpPr>
        <p:spPr>
          <a:xfrm flipH="true" flipV="false" rot="5400000">
            <a:off x="-959113" y="-987511"/>
            <a:ext cx="1918225" cy="2828482"/>
          </a:xfrm>
          <a:custGeom>
            <a:avLst/>
            <a:gdLst/>
            <a:ahLst/>
            <a:cxnLst/>
            <a:rect r="r" b="b" t="t" l="l"/>
            <a:pathLst>
              <a:path h="2828482" w="1918225">
                <a:moveTo>
                  <a:pt x="1918226" y="0"/>
                </a:moveTo>
                <a:lnTo>
                  <a:pt x="0" y="0"/>
                </a:lnTo>
                <a:lnTo>
                  <a:pt x="0" y="2828482"/>
                </a:lnTo>
                <a:lnTo>
                  <a:pt x="1918226" y="2828482"/>
                </a:lnTo>
                <a:lnTo>
                  <a:pt x="191822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60670" y="7612323"/>
            <a:ext cx="2921340" cy="3207060"/>
          </a:xfrm>
          <a:custGeom>
            <a:avLst/>
            <a:gdLst/>
            <a:ahLst/>
            <a:cxnLst/>
            <a:rect r="r" b="b" t="t" l="l"/>
            <a:pathLst>
              <a:path h="3207060" w="2921340">
                <a:moveTo>
                  <a:pt x="0" y="0"/>
                </a:moveTo>
                <a:lnTo>
                  <a:pt x="2921340" y="0"/>
                </a:lnTo>
                <a:lnTo>
                  <a:pt x="2921340" y="3207060"/>
                </a:lnTo>
                <a:lnTo>
                  <a:pt x="0" y="3207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25866" y="7020143"/>
            <a:ext cx="1051733" cy="1159225"/>
          </a:xfrm>
          <a:custGeom>
            <a:avLst/>
            <a:gdLst/>
            <a:ahLst/>
            <a:cxnLst/>
            <a:rect r="r" b="b" t="t" l="l"/>
            <a:pathLst>
              <a:path h="1159225" w="1051733">
                <a:moveTo>
                  <a:pt x="0" y="0"/>
                </a:moveTo>
                <a:lnTo>
                  <a:pt x="1051732" y="0"/>
                </a:lnTo>
                <a:lnTo>
                  <a:pt x="1051732" y="1159224"/>
                </a:lnTo>
                <a:lnTo>
                  <a:pt x="0" y="115922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true" rot="0">
            <a:off x="17046513" y="-532383"/>
            <a:ext cx="2482973" cy="3414088"/>
          </a:xfrm>
          <a:custGeom>
            <a:avLst/>
            <a:gdLst/>
            <a:ahLst/>
            <a:cxnLst/>
            <a:rect r="r" b="b" t="t" l="l"/>
            <a:pathLst>
              <a:path h="3414088" w="2482973">
                <a:moveTo>
                  <a:pt x="2482974" y="3414088"/>
                </a:moveTo>
                <a:lnTo>
                  <a:pt x="0" y="3414088"/>
                </a:lnTo>
                <a:lnTo>
                  <a:pt x="0" y="0"/>
                </a:lnTo>
                <a:lnTo>
                  <a:pt x="2482974" y="0"/>
                </a:lnTo>
                <a:lnTo>
                  <a:pt x="2482974" y="3414088"/>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true" rot="5400000">
            <a:off x="17225277" y="8189641"/>
            <a:ext cx="2125446" cy="3134036"/>
          </a:xfrm>
          <a:custGeom>
            <a:avLst/>
            <a:gdLst/>
            <a:ahLst/>
            <a:cxnLst/>
            <a:rect r="r" b="b" t="t" l="l"/>
            <a:pathLst>
              <a:path h="3134036" w="2125446">
                <a:moveTo>
                  <a:pt x="0" y="3134037"/>
                </a:moveTo>
                <a:lnTo>
                  <a:pt x="2125446" y="3134037"/>
                </a:lnTo>
                <a:lnTo>
                  <a:pt x="2125446" y="0"/>
                </a:lnTo>
                <a:lnTo>
                  <a:pt x="0" y="0"/>
                </a:lnTo>
                <a:lnTo>
                  <a:pt x="0" y="3134037"/>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4821022" y="-708508"/>
            <a:ext cx="1504555" cy="1417017"/>
          </a:xfrm>
          <a:custGeom>
            <a:avLst/>
            <a:gdLst/>
            <a:ahLst/>
            <a:cxnLst/>
            <a:rect r="r" b="b" t="t" l="l"/>
            <a:pathLst>
              <a:path h="1417017" w="1504555">
                <a:moveTo>
                  <a:pt x="0" y="0"/>
                </a:moveTo>
                <a:lnTo>
                  <a:pt x="1504555" y="0"/>
                </a:lnTo>
                <a:lnTo>
                  <a:pt x="1504555" y="1417016"/>
                </a:lnTo>
                <a:lnTo>
                  <a:pt x="0" y="14170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1654599" y="9739684"/>
            <a:ext cx="1504555" cy="1417017"/>
          </a:xfrm>
          <a:custGeom>
            <a:avLst/>
            <a:gdLst/>
            <a:ahLst/>
            <a:cxnLst/>
            <a:rect r="r" b="b" t="t" l="l"/>
            <a:pathLst>
              <a:path h="1417017" w="1504555">
                <a:moveTo>
                  <a:pt x="0" y="0"/>
                </a:moveTo>
                <a:lnTo>
                  <a:pt x="1504555" y="0"/>
                </a:lnTo>
                <a:lnTo>
                  <a:pt x="1504555" y="1417017"/>
                </a:lnTo>
                <a:lnTo>
                  <a:pt x="0" y="141701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10290637" y="1462454"/>
            <a:ext cx="6699504" cy="7362092"/>
          </a:xfrm>
          <a:custGeom>
            <a:avLst/>
            <a:gdLst/>
            <a:ahLst/>
            <a:cxnLst/>
            <a:rect r="r" b="b" t="t" l="l"/>
            <a:pathLst>
              <a:path h="7362092" w="6699504">
                <a:moveTo>
                  <a:pt x="0" y="0"/>
                </a:moveTo>
                <a:lnTo>
                  <a:pt x="6699504" y="0"/>
                </a:lnTo>
                <a:lnTo>
                  <a:pt x="6699504" y="7362092"/>
                </a:lnTo>
                <a:lnTo>
                  <a:pt x="0" y="73620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0" id="10"/>
          <p:cNvSpPr txBox="true"/>
          <p:nvPr/>
        </p:nvSpPr>
        <p:spPr>
          <a:xfrm rot="0">
            <a:off x="1742622" y="2873131"/>
            <a:ext cx="8115300" cy="2667003"/>
          </a:xfrm>
          <a:prstGeom prst="rect">
            <a:avLst/>
          </a:prstGeom>
        </p:spPr>
        <p:txBody>
          <a:bodyPr anchor="t" rtlCol="false" tIns="0" lIns="0" bIns="0" rIns="0">
            <a:spAutoFit/>
          </a:bodyPr>
          <a:lstStyle/>
          <a:p>
            <a:pPr algn="ctr">
              <a:lnSpc>
                <a:spcPts val="10499"/>
              </a:lnSpc>
            </a:pPr>
            <a:r>
              <a:rPr lang="en-US" sz="7499" b="true">
                <a:solidFill>
                  <a:srgbClr val="FFFDF1"/>
                </a:solidFill>
                <a:latin typeface="Poppins Ultra-Bold"/>
                <a:ea typeface="Poppins Ultra-Bold"/>
                <a:cs typeface="Poppins Ultra-Bold"/>
                <a:sym typeface="Poppins Ultra-Bold"/>
              </a:rPr>
              <a:t>Thank </a:t>
            </a:r>
          </a:p>
          <a:p>
            <a:pPr algn="ctr">
              <a:lnSpc>
                <a:spcPts val="10499"/>
              </a:lnSpc>
            </a:pPr>
            <a:r>
              <a:rPr lang="en-US" b="true" sz="7499">
                <a:solidFill>
                  <a:srgbClr val="FFFDF1"/>
                </a:solidFill>
                <a:latin typeface="Poppins Ultra-Bold"/>
                <a:ea typeface="Poppins Ultra-Bold"/>
                <a:cs typeface="Poppins Ultra-Bold"/>
                <a:sym typeface="Poppins Ultra-Bold"/>
              </a:rPr>
              <a:t>You!</a:t>
            </a:r>
          </a:p>
        </p:txBody>
      </p:sp>
      <p:sp>
        <p:nvSpPr>
          <p:cNvPr name="Freeform 11" id="11"/>
          <p:cNvSpPr/>
          <p:nvPr/>
        </p:nvSpPr>
        <p:spPr>
          <a:xfrm flipH="false" flipV="false" rot="0">
            <a:off x="2822744" y="5750364"/>
            <a:ext cx="372786" cy="392923"/>
          </a:xfrm>
          <a:custGeom>
            <a:avLst/>
            <a:gdLst/>
            <a:ahLst/>
            <a:cxnLst/>
            <a:rect r="r" b="b" t="t" l="l"/>
            <a:pathLst>
              <a:path h="392923" w="372786">
                <a:moveTo>
                  <a:pt x="0" y="0"/>
                </a:moveTo>
                <a:lnTo>
                  <a:pt x="372786" y="0"/>
                </a:lnTo>
                <a:lnTo>
                  <a:pt x="372786" y="392923"/>
                </a:lnTo>
                <a:lnTo>
                  <a:pt x="0" y="39292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2" id="12"/>
          <p:cNvSpPr txBox="true"/>
          <p:nvPr/>
        </p:nvSpPr>
        <p:spPr>
          <a:xfrm rot="0">
            <a:off x="3416059" y="5522257"/>
            <a:ext cx="5549387" cy="621029"/>
          </a:xfrm>
          <a:prstGeom prst="rect">
            <a:avLst/>
          </a:prstGeom>
        </p:spPr>
        <p:txBody>
          <a:bodyPr anchor="t" rtlCol="false" tIns="0" lIns="0" bIns="0" rIns="0">
            <a:spAutoFit/>
          </a:bodyPr>
          <a:lstStyle/>
          <a:p>
            <a:pPr algn="l">
              <a:lnSpc>
                <a:spcPts val="5400"/>
              </a:lnSpc>
            </a:pPr>
            <a:r>
              <a:rPr lang="en-US" b="true" sz="2700" u="sng">
                <a:solidFill>
                  <a:srgbClr val="FFFFFF"/>
                </a:solidFill>
                <a:latin typeface="Montserrat Medium"/>
                <a:ea typeface="Montserrat Medium"/>
                <a:cs typeface="Montserrat Medium"/>
                <a:sym typeface="Montserrat Medium"/>
                <a:hlinkClick r:id="rId16" tooltip="https://temanngobrol.org"/>
              </a:rPr>
              <a:t>https://temanngobrol.org/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DAGbbpKZV94</dc:identifier>
  <dcterms:modified xsi:type="dcterms:W3CDTF">2011-08-01T06:04:30Z</dcterms:modified>
  <cp:revision>1</cp:revision>
  <dc:title>14_Bye-Bye Stress: Rahasia Tetap Santai di Dunia yang Super Sibuk!</dc:title>
</cp:coreProperties>
</file>