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Lst>
  <p:sldSz cx="18288000" cy="10287000"/>
  <p:notesSz cx="6858000" cy="9144000"/>
  <p:embeddedFontLst>
    <p:embeddedFont>
      <p:font typeface="Fraunces Bold" charset="1" panose="00000000000000000000"/>
      <p:regular r:id="rId11"/>
    </p:embeddedFont>
    <p:embeddedFont>
      <p:font typeface="Quicksand" charset="1" panose="00000000000000000000"/>
      <p:regular r:id="rId12"/>
    </p:embeddedFont>
    <p:embeddedFont>
      <p:font typeface="Quicksand Bold" charset="1" panose="00000000000000000000"/>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 Id="rId4" Target="../media/image4.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6.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5.png" Type="http://schemas.openxmlformats.org/officeDocument/2006/relationships/image"/><Relationship Id="rId4" Target="../media/image3.png" Type="http://schemas.openxmlformats.org/officeDocument/2006/relationships/image"/><Relationship Id="rId5" Target="../media/image7.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8.png" Type="http://schemas.openxmlformats.org/officeDocument/2006/relationships/image"/><Relationship Id="rId4" Target="../media/image3.png" Type="http://schemas.openxmlformats.org/officeDocument/2006/relationships/image"/><Relationship Id="rId5" Target="https://psikohub.com/motivasi/" TargetMode="External" Type="http://schemas.openxmlformats.org/officeDocument/2006/relationships/hyperlink"/><Relationship Id="rId6" Target="https://psikohub.com/kecemasan/"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AF9F6"/>
        </a:solidFill>
      </p:bgPr>
    </p:bg>
    <p:spTree>
      <p:nvGrpSpPr>
        <p:cNvPr id="1" name=""/>
        <p:cNvGrpSpPr/>
        <p:nvPr/>
      </p:nvGrpSpPr>
      <p:grpSpPr>
        <a:xfrm>
          <a:off x="0" y="0"/>
          <a:ext cx="0" cy="0"/>
          <a:chOff x="0" y="0"/>
          <a:chExt cx="0" cy="0"/>
        </a:xfrm>
      </p:grpSpPr>
      <p:sp>
        <p:nvSpPr>
          <p:cNvPr name="Freeform 2" id="2"/>
          <p:cNvSpPr/>
          <p:nvPr/>
        </p:nvSpPr>
        <p:spPr>
          <a:xfrm flipH="false" flipV="false" rot="0">
            <a:off x="11564048" y="3946278"/>
            <a:ext cx="9124990" cy="8229600"/>
          </a:xfrm>
          <a:custGeom>
            <a:avLst/>
            <a:gdLst/>
            <a:ahLst/>
            <a:cxnLst/>
            <a:rect r="r" b="b" t="t" l="l"/>
            <a:pathLst>
              <a:path h="8229600" w="9124990">
                <a:moveTo>
                  <a:pt x="0" y="0"/>
                </a:moveTo>
                <a:lnTo>
                  <a:pt x="9124990" y="0"/>
                </a:lnTo>
                <a:lnTo>
                  <a:pt x="9124990" y="8229600"/>
                </a:lnTo>
                <a:lnTo>
                  <a:pt x="0" y="8229600"/>
                </a:lnTo>
                <a:lnTo>
                  <a:pt x="0" y="0"/>
                </a:lnTo>
                <a:close/>
              </a:path>
            </a:pathLst>
          </a:custGeom>
          <a:blipFill>
            <a:blip r:embed="rId2"/>
            <a:stretch>
              <a:fillRect l="0" t="0" r="0" b="0"/>
            </a:stretch>
          </a:blipFill>
        </p:spPr>
      </p:sp>
      <p:sp>
        <p:nvSpPr>
          <p:cNvPr name="Freeform 3" id="3"/>
          <p:cNvSpPr/>
          <p:nvPr/>
        </p:nvSpPr>
        <p:spPr>
          <a:xfrm flipH="false" flipV="false" rot="0">
            <a:off x="-3601998" y="-2151096"/>
            <a:ext cx="9261396" cy="8358410"/>
          </a:xfrm>
          <a:custGeom>
            <a:avLst/>
            <a:gdLst/>
            <a:ahLst/>
            <a:cxnLst/>
            <a:rect r="r" b="b" t="t" l="l"/>
            <a:pathLst>
              <a:path h="8358410" w="9261396">
                <a:moveTo>
                  <a:pt x="0" y="0"/>
                </a:moveTo>
                <a:lnTo>
                  <a:pt x="9261396" y="0"/>
                </a:lnTo>
                <a:lnTo>
                  <a:pt x="9261396" y="8358410"/>
                </a:lnTo>
                <a:lnTo>
                  <a:pt x="0" y="8358410"/>
                </a:lnTo>
                <a:lnTo>
                  <a:pt x="0" y="0"/>
                </a:lnTo>
                <a:close/>
              </a:path>
            </a:pathLst>
          </a:custGeom>
          <a:blipFill>
            <a:blip r:embed="rId3"/>
            <a:stretch>
              <a:fillRect l="0" t="0" r="0" b="0"/>
            </a:stretch>
          </a:blipFill>
        </p:spPr>
      </p:sp>
      <p:sp>
        <p:nvSpPr>
          <p:cNvPr name="Freeform 4" id="4"/>
          <p:cNvSpPr/>
          <p:nvPr/>
        </p:nvSpPr>
        <p:spPr>
          <a:xfrm flipH="false" flipV="false" rot="5400000">
            <a:off x="4000500" y="-4000500"/>
            <a:ext cx="10287000" cy="18288000"/>
          </a:xfrm>
          <a:custGeom>
            <a:avLst/>
            <a:gdLst/>
            <a:ahLst/>
            <a:cxnLst/>
            <a:rect r="r" b="b" t="t" l="l"/>
            <a:pathLst>
              <a:path h="18288000" w="10287000">
                <a:moveTo>
                  <a:pt x="0" y="0"/>
                </a:moveTo>
                <a:lnTo>
                  <a:pt x="10287000" y="0"/>
                </a:lnTo>
                <a:lnTo>
                  <a:pt x="10287000" y="18288000"/>
                </a:lnTo>
                <a:lnTo>
                  <a:pt x="0" y="18288000"/>
                </a:lnTo>
                <a:lnTo>
                  <a:pt x="0" y="0"/>
                </a:lnTo>
                <a:close/>
              </a:path>
            </a:pathLst>
          </a:custGeom>
          <a:blipFill>
            <a:blip r:embed="rId4">
              <a:alphaModFix amt="60000"/>
            </a:blip>
            <a:stretch>
              <a:fillRect l="0" t="0" r="0" b="0"/>
            </a:stretch>
          </a:blipFill>
        </p:spPr>
      </p:sp>
      <p:sp>
        <p:nvSpPr>
          <p:cNvPr name="TextBox 5" id="5"/>
          <p:cNvSpPr txBox="true"/>
          <p:nvPr/>
        </p:nvSpPr>
        <p:spPr>
          <a:xfrm rot="0">
            <a:off x="4586346" y="4570165"/>
            <a:ext cx="9115307" cy="1184770"/>
          </a:xfrm>
          <a:prstGeom prst="rect">
            <a:avLst/>
          </a:prstGeom>
        </p:spPr>
        <p:txBody>
          <a:bodyPr anchor="t" rtlCol="false" tIns="0" lIns="0" bIns="0" rIns="0">
            <a:spAutoFit/>
          </a:bodyPr>
          <a:lstStyle/>
          <a:p>
            <a:pPr algn="ctr">
              <a:lnSpc>
                <a:spcPts val="9289"/>
              </a:lnSpc>
            </a:pPr>
            <a:r>
              <a:rPr lang="en-US" sz="8077" b="true">
                <a:solidFill>
                  <a:srgbClr val="7F4D36"/>
                </a:solidFill>
                <a:latin typeface="Fraunces Bold"/>
                <a:ea typeface="Fraunces Bold"/>
                <a:cs typeface="Fraunces Bold"/>
                <a:sym typeface="Fraunces Bold"/>
              </a:rPr>
              <a:t>Materi Stress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AF9F6"/>
        </a:solidFill>
      </p:bgPr>
    </p:bg>
    <p:spTree>
      <p:nvGrpSpPr>
        <p:cNvPr id="1" name=""/>
        <p:cNvGrpSpPr/>
        <p:nvPr/>
      </p:nvGrpSpPr>
      <p:grpSpPr>
        <a:xfrm>
          <a:off x="0" y="0"/>
          <a:ext cx="0" cy="0"/>
          <a:chOff x="0" y="0"/>
          <a:chExt cx="0" cy="0"/>
        </a:xfrm>
      </p:grpSpPr>
      <p:sp>
        <p:nvSpPr>
          <p:cNvPr name="Freeform 2" id="2"/>
          <p:cNvSpPr/>
          <p:nvPr/>
        </p:nvSpPr>
        <p:spPr>
          <a:xfrm flipH="false" flipV="false" rot="0">
            <a:off x="-1320165" y="5766798"/>
            <a:ext cx="6513156" cy="5878123"/>
          </a:xfrm>
          <a:custGeom>
            <a:avLst/>
            <a:gdLst/>
            <a:ahLst/>
            <a:cxnLst/>
            <a:rect r="r" b="b" t="t" l="l"/>
            <a:pathLst>
              <a:path h="5878123" w="6513156">
                <a:moveTo>
                  <a:pt x="0" y="0"/>
                </a:moveTo>
                <a:lnTo>
                  <a:pt x="6513156" y="0"/>
                </a:lnTo>
                <a:lnTo>
                  <a:pt x="6513156" y="5878123"/>
                </a:lnTo>
                <a:lnTo>
                  <a:pt x="0" y="5878123"/>
                </a:lnTo>
                <a:lnTo>
                  <a:pt x="0" y="0"/>
                </a:lnTo>
                <a:close/>
              </a:path>
            </a:pathLst>
          </a:custGeom>
          <a:blipFill>
            <a:blip r:embed="rId2"/>
            <a:stretch>
              <a:fillRect l="0" t="0" r="0" b="0"/>
            </a:stretch>
          </a:blipFill>
        </p:spPr>
      </p:sp>
      <p:sp>
        <p:nvSpPr>
          <p:cNvPr name="Freeform 3" id="3"/>
          <p:cNvSpPr/>
          <p:nvPr/>
        </p:nvSpPr>
        <p:spPr>
          <a:xfrm flipH="false" flipV="false" rot="5400000">
            <a:off x="4000500" y="-4000500"/>
            <a:ext cx="10287000" cy="18288000"/>
          </a:xfrm>
          <a:custGeom>
            <a:avLst/>
            <a:gdLst/>
            <a:ahLst/>
            <a:cxnLst/>
            <a:rect r="r" b="b" t="t" l="l"/>
            <a:pathLst>
              <a:path h="18288000" w="10287000">
                <a:moveTo>
                  <a:pt x="0" y="0"/>
                </a:moveTo>
                <a:lnTo>
                  <a:pt x="10287000" y="0"/>
                </a:lnTo>
                <a:lnTo>
                  <a:pt x="10287000" y="18288000"/>
                </a:lnTo>
                <a:lnTo>
                  <a:pt x="0" y="18288000"/>
                </a:lnTo>
                <a:lnTo>
                  <a:pt x="0" y="0"/>
                </a:lnTo>
                <a:close/>
              </a:path>
            </a:pathLst>
          </a:custGeom>
          <a:blipFill>
            <a:blip r:embed="rId3">
              <a:alphaModFix amt="60000"/>
            </a:blip>
            <a:stretch>
              <a:fillRect l="0" t="0" r="0" b="0"/>
            </a:stretch>
          </a:blipFill>
        </p:spPr>
      </p:sp>
      <p:sp>
        <p:nvSpPr>
          <p:cNvPr name="Freeform 4" id="4"/>
          <p:cNvSpPr/>
          <p:nvPr/>
        </p:nvSpPr>
        <p:spPr>
          <a:xfrm flipH="false" flipV="false" rot="0">
            <a:off x="465517" y="45729"/>
            <a:ext cx="7307710" cy="10241271"/>
          </a:xfrm>
          <a:custGeom>
            <a:avLst/>
            <a:gdLst/>
            <a:ahLst/>
            <a:cxnLst/>
            <a:rect r="r" b="b" t="t" l="l"/>
            <a:pathLst>
              <a:path h="10241271" w="7307710">
                <a:moveTo>
                  <a:pt x="0" y="0"/>
                </a:moveTo>
                <a:lnTo>
                  <a:pt x="7307710" y="0"/>
                </a:lnTo>
                <a:lnTo>
                  <a:pt x="7307710" y="10241271"/>
                </a:lnTo>
                <a:lnTo>
                  <a:pt x="0" y="10241271"/>
                </a:lnTo>
                <a:lnTo>
                  <a:pt x="0" y="0"/>
                </a:lnTo>
                <a:close/>
              </a:path>
            </a:pathLst>
          </a:custGeom>
          <a:blipFill>
            <a:blip r:embed="rId4"/>
            <a:stretch>
              <a:fillRect l="0" t="0" r="0" b="0"/>
            </a:stretch>
          </a:blipFill>
        </p:spPr>
      </p:sp>
      <p:sp>
        <p:nvSpPr>
          <p:cNvPr name="TextBox 5" id="5"/>
          <p:cNvSpPr txBox="true"/>
          <p:nvPr/>
        </p:nvSpPr>
        <p:spPr>
          <a:xfrm rot="0">
            <a:off x="7773227" y="3271640"/>
            <a:ext cx="8719326" cy="3489325"/>
          </a:xfrm>
          <a:prstGeom prst="rect">
            <a:avLst/>
          </a:prstGeom>
        </p:spPr>
        <p:txBody>
          <a:bodyPr anchor="t" rtlCol="false" tIns="0" lIns="0" bIns="0" rIns="0">
            <a:spAutoFit/>
          </a:bodyPr>
          <a:lstStyle/>
          <a:p>
            <a:pPr algn="l">
              <a:lnSpc>
                <a:spcPts val="3500"/>
              </a:lnSpc>
            </a:pPr>
            <a:r>
              <a:rPr lang="en-US" sz="2500" spc="-107">
                <a:solidFill>
                  <a:srgbClr val="241D1A"/>
                </a:solidFill>
                <a:latin typeface="Quicksand"/>
                <a:ea typeface="Quicksand"/>
                <a:cs typeface="Quicksand"/>
                <a:sym typeface="Quicksand"/>
              </a:rPr>
              <a:t>Stres adalah perasaan yang umumnya dapat kita rasakan saat berada di bawah tekanan, merasa kewalahan, atau kesulitan menghadapi suatu situasi. Stres dalam batas tertentu bisa berdampak positif dan memotivasi kita untuk mencapai suatu tujuan, seperti mengerjakan tes atau berpidato. Namun, stres yang berlebihan, apalagi jika terasa sulit dikendalikan, dapat berdampak negatif terhadap suasana hati, kesehatan fisik dan mental, dan hubungan kita dengan orang lain.</a:t>
            </a:r>
          </a:p>
        </p:txBody>
      </p:sp>
      <p:sp>
        <p:nvSpPr>
          <p:cNvPr name="TextBox 6" id="6"/>
          <p:cNvSpPr txBox="true"/>
          <p:nvPr/>
        </p:nvSpPr>
        <p:spPr>
          <a:xfrm rot="0">
            <a:off x="7773227" y="1767591"/>
            <a:ext cx="7230473" cy="1035545"/>
          </a:xfrm>
          <a:prstGeom prst="rect">
            <a:avLst/>
          </a:prstGeom>
        </p:spPr>
        <p:txBody>
          <a:bodyPr anchor="t" rtlCol="false" tIns="0" lIns="0" bIns="0" rIns="0">
            <a:spAutoFit/>
          </a:bodyPr>
          <a:lstStyle/>
          <a:p>
            <a:pPr algn="l">
              <a:lnSpc>
                <a:spcPts val="8139"/>
              </a:lnSpc>
            </a:pPr>
            <a:r>
              <a:rPr lang="en-US" sz="7078" b="true">
                <a:solidFill>
                  <a:srgbClr val="7F4D36"/>
                </a:solidFill>
                <a:latin typeface="Fraunces Bold"/>
                <a:ea typeface="Fraunces Bold"/>
                <a:cs typeface="Fraunces Bold"/>
                <a:sym typeface="Fraunces Bold"/>
              </a:rPr>
              <a:t>Definisi Stress?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AF9F6"/>
        </a:solidFill>
      </p:bgPr>
    </p:bg>
    <p:spTree>
      <p:nvGrpSpPr>
        <p:cNvPr id="1" name=""/>
        <p:cNvGrpSpPr/>
        <p:nvPr/>
      </p:nvGrpSpPr>
      <p:grpSpPr>
        <a:xfrm>
          <a:off x="0" y="0"/>
          <a:ext cx="0" cy="0"/>
          <a:chOff x="0" y="0"/>
          <a:chExt cx="0" cy="0"/>
        </a:xfrm>
      </p:grpSpPr>
      <p:sp>
        <p:nvSpPr>
          <p:cNvPr name="Freeform 2" id="2"/>
          <p:cNvSpPr/>
          <p:nvPr/>
        </p:nvSpPr>
        <p:spPr>
          <a:xfrm flipH="false" flipV="false" rot="0">
            <a:off x="-1586623" y="5143500"/>
            <a:ext cx="9118670" cy="8229600"/>
          </a:xfrm>
          <a:custGeom>
            <a:avLst/>
            <a:gdLst/>
            <a:ahLst/>
            <a:cxnLst/>
            <a:rect r="r" b="b" t="t" l="l"/>
            <a:pathLst>
              <a:path h="8229600" w="9118670">
                <a:moveTo>
                  <a:pt x="0" y="0"/>
                </a:moveTo>
                <a:lnTo>
                  <a:pt x="9118671" y="0"/>
                </a:lnTo>
                <a:lnTo>
                  <a:pt x="9118671" y="8229600"/>
                </a:lnTo>
                <a:lnTo>
                  <a:pt x="0" y="8229600"/>
                </a:lnTo>
                <a:lnTo>
                  <a:pt x="0" y="0"/>
                </a:lnTo>
                <a:close/>
              </a:path>
            </a:pathLst>
          </a:custGeom>
          <a:blipFill>
            <a:blip r:embed="rId2"/>
            <a:stretch>
              <a:fillRect l="0" t="0" r="0" b="0"/>
            </a:stretch>
          </a:blipFill>
        </p:spPr>
      </p:sp>
      <p:sp>
        <p:nvSpPr>
          <p:cNvPr name="Freeform 3" id="3"/>
          <p:cNvSpPr/>
          <p:nvPr/>
        </p:nvSpPr>
        <p:spPr>
          <a:xfrm flipH="false" flipV="false" rot="0">
            <a:off x="13310238" y="-5122188"/>
            <a:ext cx="8762245" cy="7907926"/>
          </a:xfrm>
          <a:custGeom>
            <a:avLst/>
            <a:gdLst/>
            <a:ahLst/>
            <a:cxnLst/>
            <a:rect r="r" b="b" t="t" l="l"/>
            <a:pathLst>
              <a:path h="7907926" w="8762245">
                <a:moveTo>
                  <a:pt x="0" y="0"/>
                </a:moveTo>
                <a:lnTo>
                  <a:pt x="8762245" y="0"/>
                </a:lnTo>
                <a:lnTo>
                  <a:pt x="8762245" y="7907927"/>
                </a:lnTo>
                <a:lnTo>
                  <a:pt x="0" y="7907927"/>
                </a:lnTo>
                <a:lnTo>
                  <a:pt x="0" y="0"/>
                </a:lnTo>
                <a:close/>
              </a:path>
            </a:pathLst>
          </a:custGeom>
          <a:blipFill>
            <a:blip r:embed="rId3"/>
            <a:stretch>
              <a:fillRect l="0" t="0" r="0" b="0"/>
            </a:stretch>
          </a:blipFill>
        </p:spPr>
      </p:sp>
      <p:sp>
        <p:nvSpPr>
          <p:cNvPr name="Freeform 4" id="4"/>
          <p:cNvSpPr/>
          <p:nvPr/>
        </p:nvSpPr>
        <p:spPr>
          <a:xfrm flipH="false" flipV="false" rot="5400000">
            <a:off x="4000500" y="-4000500"/>
            <a:ext cx="10287000" cy="18288000"/>
          </a:xfrm>
          <a:custGeom>
            <a:avLst/>
            <a:gdLst/>
            <a:ahLst/>
            <a:cxnLst/>
            <a:rect r="r" b="b" t="t" l="l"/>
            <a:pathLst>
              <a:path h="18288000" w="10287000">
                <a:moveTo>
                  <a:pt x="0" y="0"/>
                </a:moveTo>
                <a:lnTo>
                  <a:pt x="10287000" y="0"/>
                </a:lnTo>
                <a:lnTo>
                  <a:pt x="10287000" y="18288000"/>
                </a:lnTo>
                <a:lnTo>
                  <a:pt x="0" y="18288000"/>
                </a:lnTo>
                <a:lnTo>
                  <a:pt x="0" y="0"/>
                </a:lnTo>
                <a:close/>
              </a:path>
            </a:pathLst>
          </a:custGeom>
          <a:blipFill>
            <a:blip r:embed="rId4">
              <a:alphaModFix amt="60000"/>
            </a:blip>
            <a:stretch>
              <a:fillRect l="0" t="0" r="0" b="0"/>
            </a:stretch>
          </a:blipFill>
        </p:spPr>
      </p:sp>
      <p:sp>
        <p:nvSpPr>
          <p:cNvPr name="Freeform 5" id="5"/>
          <p:cNvSpPr/>
          <p:nvPr/>
        </p:nvSpPr>
        <p:spPr>
          <a:xfrm flipH="false" flipV="false" rot="0">
            <a:off x="556352" y="297157"/>
            <a:ext cx="7128302" cy="9989843"/>
          </a:xfrm>
          <a:custGeom>
            <a:avLst/>
            <a:gdLst/>
            <a:ahLst/>
            <a:cxnLst/>
            <a:rect r="r" b="b" t="t" l="l"/>
            <a:pathLst>
              <a:path h="9989843" w="7128302">
                <a:moveTo>
                  <a:pt x="0" y="0"/>
                </a:moveTo>
                <a:lnTo>
                  <a:pt x="7128302" y="0"/>
                </a:lnTo>
                <a:lnTo>
                  <a:pt x="7128302" y="9989843"/>
                </a:lnTo>
                <a:lnTo>
                  <a:pt x="0" y="9989843"/>
                </a:lnTo>
                <a:lnTo>
                  <a:pt x="0" y="0"/>
                </a:lnTo>
                <a:close/>
              </a:path>
            </a:pathLst>
          </a:custGeom>
          <a:blipFill>
            <a:blip r:embed="rId5"/>
            <a:stretch>
              <a:fillRect l="0" t="0" r="0" b="0"/>
            </a:stretch>
          </a:blipFill>
        </p:spPr>
      </p:sp>
      <p:sp>
        <p:nvSpPr>
          <p:cNvPr name="TextBox 6" id="6"/>
          <p:cNvSpPr txBox="true"/>
          <p:nvPr/>
        </p:nvSpPr>
        <p:spPr>
          <a:xfrm rot="0">
            <a:off x="9144000" y="4101806"/>
            <a:ext cx="8719326" cy="4803775"/>
          </a:xfrm>
          <a:prstGeom prst="rect">
            <a:avLst/>
          </a:prstGeom>
        </p:spPr>
        <p:txBody>
          <a:bodyPr anchor="t" rtlCol="false" tIns="0" lIns="0" bIns="0" rIns="0">
            <a:spAutoFit/>
          </a:bodyPr>
          <a:lstStyle/>
          <a:p>
            <a:pPr algn="l" marL="539753" indent="-269876" lvl="1">
              <a:lnSpc>
                <a:spcPts val="3500"/>
              </a:lnSpc>
              <a:buFont typeface="Arial"/>
              <a:buChar char="•"/>
            </a:pPr>
            <a:r>
              <a:rPr lang="en-US" sz="2500" spc="-107">
                <a:solidFill>
                  <a:srgbClr val="241D1A"/>
                </a:solidFill>
                <a:latin typeface="Quicksand"/>
                <a:ea typeface="Quicksand"/>
                <a:cs typeface="Quicksand"/>
                <a:sym typeface="Quicksand"/>
              </a:rPr>
              <a:t>Pikiran atau perasaan negatif tentang diri sendiri</a:t>
            </a:r>
          </a:p>
          <a:p>
            <a:pPr algn="l" marL="539753" indent="-269876" lvl="1">
              <a:lnSpc>
                <a:spcPts val="3500"/>
              </a:lnSpc>
              <a:buFont typeface="Arial"/>
              <a:buChar char="•"/>
            </a:pPr>
            <a:r>
              <a:rPr lang="en-US" sz="2500" spc="-107">
                <a:solidFill>
                  <a:srgbClr val="241D1A"/>
                </a:solidFill>
                <a:latin typeface="Quicksand"/>
                <a:ea typeface="Quicksand"/>
                <a:cs typeface="Quicksand"/>
                <a:sym typeface="Quicksand"/>
              </a:rPr>
              <a:t>Perubahan fisik, misalnya permulaan pubertas</a:t>
            </a:r>
          </a:p>
          <a:p>
            <a:pPr algn="l" marL="539753" indent="-269876" lvl="1">
              <a:lnSpc>
                <a:spcPts val="3500"/>
              </a:lnSpc>
              <a:buFont typeface="Arial"/>
              <a:buChar char="•"/>
            </a:pPr>
            <a:r>
              <a:rPr lang="en-US" sz="2500" spc="-107">
                <a:solidFill>
                  <a:srgbClr val="241D1A"/>
                </a:solidFill>
                <a:latin typeface="Quicksand"/>
                <a:ea typeface="Quicksand"/>
                <a:cs typeface="Quicksand"/>
                <a:sym typeface="Quicksand"/>
              </a:rPr>
              <a:t>Beban belajar, misalnya ulangan atau bertambahnya pekerjaan rumah seiring waktu</a:t>
            </a:r>
          </a:p>
          <a:p>
            <a:pPr algn="l" marL="539753" indent="-269876" lvl="1">
              <a:lnSpc>
                <a:spcPts val="3500"/>
              </a:lnSpc>
              <a:buFont typeface="Arial"/>
              <a:buChar char="•"/>
            </a:pPr>
            <a:r>
              <a:rPr lang="en-US" sz="2500" spc="-107">
                <a:solidFill>
                  <a:srgbClr val="241D1A"/>
                </a:solidFill>
                <a:latin typeface="Quicksand"/>
                <a:ea typeface="Quicksand"/>
                <a:cs typeface="Quicksand"/>
                <a:sym typeface="Quicksand"/>
              </a:rPr>
              <a:t>Masalah dengan teman di sekolah atau lingkungan sosial</a:t>
            </a:r>
          </a:p>
          <a:p>
            <a:pPr algn="l" marL="539753" indent="-269876" lvl="1">
              <a:lnSpc>
                <a:spcPts val="3500"/>
              </a:lnSpc>
              <a:buFont typeface="Arial"/>
              <a:buChar char="•"/>
            </a:pPr>
            <a:r>
              <a:rPr lang="en-US" sz="2500" spc="-107">
                <a:solidFill>
                  <a:srgbClr val="241D1A"/>
                </a:solidFill>
                <a:latin typeface="Quicksand"/>
                <a:ea typeface="Quicksand"/>
                <a:cs typeface="Quicksand"/>
                <a:sym typeface="Quicksand"/>
              </a:rPr>
              <a:t>Perubahan besar, seperti pindah rumah, pindah sekolah, atau perpisahan orang tua</a:t>
            </a:r>
          </a:p>
          <a:p>
            <a:pPr algn="l" marL="539753" indent="-269876" lvl="1">
              <a:lnSpc>
                <a:spcPts val="3500"/>
              </a:lnSpc>
              <a:buFont typeface="Arial"/>
              <a:buChar char="•"/>
            </a:pPr>
            <a:r>
              <a:rPr lang="en-US" sz="2500" spc="-107">
                <a:solidFill>
                  <a:srgbClr val="241D1A"/>
                </a:solidFill>
                <a:latin typeface="Quicksand"/>
                <a:ea typeface="Quicksand"/>
                <a:cs typeface="Quicksand"/>
                <a:sym typeface="Quicksand"/>
              </a:rPr>
              <a:t>Penyakit kronis, masalah keuangan di keluarga, atau kematian orang terdekat</a:t>
            </a:r>
          </a:p>
          <a:p>
            <a:pPr algn="l" marL="539753" indent="-269876" lvl="1">
              <a:lnSpc>
                <a:spcPts val="3500"/>
              </a:lnSpc>
              <a:buFont typeface="Arial"/>
              <a:buChar char="•"/>
            </a:pPr>
            <a:r>
              <a:rPr lang="en-US" sz="2500" spc="-107">
                <a:solidFill>
                  <a:srgbClr val="241D1A"/>
                </a:solidFill>
                <a:latin typeface="Quicksand"/>
                <a:ea typeface="Quicksand"/>
                <a:cs typeface="Quicksand"/>
                <a:sym typeface="Quicksand"/>
              </a:rPr>
              <a:t>Situasi rumah atau lingkungan sekitar yang tidak aman</a:t>
            </a:r>
          </a:p>
          <a:p>
            <a:pPr algn="l">
              <a:lnSpc>
                <a:spcPts val="3500"/>
              </a:lnSpc>
            </a:pPr>
          </a:p>
        </p:txBody>
      </p:sp>
      <p:sp>
        <p:nvSpPr>
          <p:cNvPr name="TextBox 7" id="7"/>
          <p:cNvSpPr txBox="true"/>
          <p:nvPr/>
        </p:nvSpPr>
        <p:spPr>
          <a:xfrm rot="0">
            <a:off x="9144000" y="1621277"/>
            <a:ext cx="7230473" cy="2064245"/>
          </a:xfrm>
          <a:prstGeom prst="rect">
            <a:avLst/>
          </a:prstGeom>
        </p:spPr>
        <p:txBody>
          <a:bodyPr anchor="t" rtlCol="false" tIns="0" lIns="0" bIns="0" rIns="0">
            <a:spAutoFit/>
          </a:bodyPr>
          <a:lstStyle/>
          <a:p>
            <a:pPr algn="l">
              <a:lnSpc>
                <a:spcPts val="8139"/>
              </a:lnSpc>
            </a:pPr>
            <a:r>
              <a:rPr lang="en-US" sz="7078" b="true">
                <a:solidFill>
                  <a:srgbClr val="7F4D36"/>
                </a:solidFill>
                <a:latin typeface="Fraunces Bold"/>
                <a:ea typeface="Fraunces Bold"/>
                <a:cs typeface="Fraunces Bold"/>
                <a:sym typeface="Fraunces Bold"/>
              </a:rPr>
              <a:t>Penyebab Stress?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AF9F6"/>
        </a:solidFill>
      </p:bgPr>
    </p:bg>
    <p:spTree>
      <p:nvGrpSpPr>
        <p:cNvPr id="1" name=""/>
        <p:cNvGrpSpPr/>
        <p:nvPr/>
      </p:nvGrpSpPr>
      <p:grpSpPr>
        <a:xfrm>
          <a:off x="0" y="0"/>
          <a:ext cx="0" cy="0"/>
          <a:chOff x="0" y="0"/>
          <a:chExt cx="0" cy="0"/>
        </a:xfrm>
      </p:grpSpPr>
      <p:sp>
        <p:nvSpPr>
          <p:cNvPr name="Freeform 2" id="2"/>
          <p:cNvSpPr/>
          <p:nvPr/>
        </p:nvSpPr>
        <p:spPr>
          <a:xfrm flipH="false" flipV="false" rot="0">
            <a:off x="10984222" y="-2331156"/>
            <a:ext cx="8762245" cy="7907926"/>
          </a:xfrm>
          <a:custGeom>
            <a:avLst/>
            <a:gdLst/>
            <a:ahLst/>
            <a:cxnLst/>
            <a:rect r="r" b="b" t="t" l="l"/>
            <a:pathLst>
              <a:path h="7907926" w="8762245">
                <a:moveTo>
                  <a:pt x="0" y="0"/>
                </a:moveTo>
                <a:lnTo>
                  <a:pt x="8762245" y="0"/>
                </a:lnTo>
                <a:lnTo>
                  <a:pt x="8762245" y="7907927"/>
                </a:lnTo>
                <a:lnTo>
                  <a:pt x="0" y="7907927"/>
                </a:lnTo>
                <a:lnTo>
                  <a:pt x="0" y="0"/>
                </a:lnTo>
                <a:close/>
              </a:path>
            </a:pathLst>
          </a:custGeom>
          <a:blipFill>
            <a:blip r:embed="rId2"/>
            <a:stretch>
              <a:fillRect l="0" t="0" r="0" b="0"/>
            </a:stretch>
          </a:blipFill>
        </p:spPr>
      </p:sp>
      <p:sp>
        <p:nvSpPr>
          <p:cNvPr name="Freeform 3" id="3"/>
          <p:cNvSpPr/>
          <p:nvPr/>
        </p:nvSpPr>
        <p:spPr>
          <a:xfrm flipH="false" flipV="false" rot="0">
            <a:off x="10551218" y="4546909"/>
            <a:ext cx="9118670" cy="8229600"/>
          </a:xfrm>
          <a:custGeom>
            <a:avLst/>
            <a:gdLst/>
            <a:ahLst/>
            <a:cxnLst/>
            <a:rect r="r" b="b" t="t" l="l"/>
            <a:pathLst>
              <a:path h="8229600" w="9118670">
                <a:moveTo>
                  <a:pt x="0" y="0"/>
                </a:moveTo>
                <a:lnTo>
                  <a:pt x="9118670" y="0"/>
                </a:lnTo>
                <a:lnTo>
                  <a:pt x="9118670" y="8229600"/>
                </a:lnTo>
                <a:lnTo>
                  <a:pt x="0" y="8229600"/>
                </a:lnTo>
                <a:lnTo>
                  <a:pt x="0" y="0"/>
                </a:lnTo>
                <a:close/>
              </a:path>
            </a:pathLst>
          </a:custGeom>
          <a:blipFill>
            <a:blip r:embed="rId3"/>
            <a:stretch>
              <a:fillRect l="0" t="0" r="0" b="0"/>
            </a:stretch>
          </a:blipFill>
        </p:spPr>
      </p:sp>
      <p:sp>
        <p:nvSpPr>
          <p:cNvPr name="Freeform 4" id="4"/>
          <p:cNvSpPr/>
          <p:nvPr/>
        </p:nvSpPr>
        <p:spPr>
          <a:xfrm flipH="false" flipV="false" rot="5400000">
            <a:off x="4000500" y="-4000500"/>
            <a:ext cx="10287000" cy="18288000"/>
          </a:xfrm>
          <a:custGeom>
            <a:avLst/>
            <a:gdLst/>
            <a:ahLst/>
            <a:cxnLst/>
            <a:rect r="r" b="b" t="t" l="l"/>
            <a:pathLst>
              <a:path h="18288000" w="10287000">
                <a:moveTo>
                  <a:pt x="0" y="0"/>
                </a:moveTo>
                <a:lnTo>
                  <a:pt x="10287000" y="0"/>
                </a:lnTo>
                <a:lnTo>
                  <a:pt x="10287000" y="18288000"/>
                </a:lnTo>
                <a:lnTo>
                  <a:pt x="0" y="18288000"/>
                </a:lnTo>
                <a:lnTo>
                  <a:pt x="0" y="0"/>
                </a:lnTo>
                <a:close/>
              </a:path>
            </a:pathLst>
          </a:custGeom>
          <a:blipFill>
            <a:blip r:embed="rId4">
              <a:alphaModFix amt="60000"/>
            </a:blip>
            <a:stretch>
              <a:fillRect l="0" t="0" r="0" b="0"/>
            </a:stretch>
          </a:blipFill>
        </p:spPr>
      </p:sp>
      <p:sp>
        <p:nvSpPr>
          <p:cNvPr name="Freeform 5" id="5"/>
          <p:cNvSpPr/>
          <p:nvPr/>
        </p:nvSpPr>
        <p:spPr>
          <a:xfrm flipH="false" flipV="false" rot="0">
            <a:off x="10984222" y="1233539"/>
            <a:ext cx="6547373" cy="9175709"/>
          </a:xfrm>
          <a:custGeom>
            <a:avLst/>
            <a:gdLst/>
            <a:ahLst/>
            <a:cxnLst/>
            <a:rect r="r" b="b" t="t" l="l"/>
            <a:pathLst>
              <a:path h="9175709" w="6547373">
                <a:moveTo>
                  <a:pt x="0" y="0"/>
                </a:moveTo>
                <a:lnTo>
                  <a:pt x="6547373" y="0"/>
                </a:lnTo>
                <a:lnTo>
                  <a:pt x="6547373" y="9175709"/>
                </a:lnTo>
                <a:lnTo>
                  <a:pt x="0" y="9175709"/>
                </a:lnTo>
                <a:lnTo>
                  <a:pt x="0" y="0"/>
                </a:lnTo>
                <a:close/>
              </a:path>
            </a:pathLst>
          </a:custGeom>
          <a:blipFill>
            <a:blip r:embed="rId5"/>
            <a:stretch>
              <a:fillRect l="0" t="0" r="0" b="0"/>
            </a:stretch>
          </a:blipFill>
        </p:spPr>
      </p:sp>
      <p:sp>
        <p:nvSpPr>
          <p:cNvPr name="TextBox 6" id="6"/>
          <p:cNvSpPr txBox="true"/>
          <p:nvPr/>
        </p:nvSpPr>
        <p:spPr>
          <a:xfrm rot="0">
            <a:off x="1028700" y="2513044"/>
            <a:ext cx="8719326" cy="3489325"/>
          </a:xfrm>
          <a:prstGeom prst="rect">
            <a:avLst/>
          </a:prstGeom>
        </p:spPr>
        <p:txBody>
          <a:bodyPr anchor="t" rtlCol="false" tIns="0" lIns="0" bIns="0" rIns="0">
            <a:spAutoFit/>
          </a:bodyPr>
          <a:lstStyle/>
          <a:p>
            <a:pPr algn="l">
              <a:lnSpc>
                <a:spcPts val="3500"/>
              </a:lnSpc>
            </a:pPr>
            <a:r>
              <a:rPr lang="en-US" sz="2500" spc="-107" b="true">
                <a:solidFill>
                  <a:srgbClr val="7F4D36"/>
                </a:solidFill>
                <a:latin typeface="Quicksand Bold"/>
                <a:ea typeface="Quicksand Bold"/>
                <a:cs typeface="Quicksand Bold"/>
                <a:sym typeface="Quicksand Bold"/>
              </a:rPr>
              <a:t>Gejala fisik</a:t>
            </a:r>
          </a:p>
          <a:p>
            <a:pPr algn="l" marL="539753" indent="-269876" lvl="1">
              <a:lnSpc>
                <a:spcPts val="3500"/>
              </a:lnSpc>
              <a:buFont typeface="Arial"/>
              <a:buChar char="•"/>
            </a:pPr>
            <a:r>
              <a:rPr lang="en-US" sz="2500" spc="-107">
                <a:solidFill>
                  <a:srgbClr val="241D1A"/>
                </a:solidFill>
                <a:latin typeface="Quicksand"/>
                <a:ea typeface="Quicksand"/>
                <a:cs typeface="Quicksand"/>
                <a:sym typeface="Quicksand"/>
              </a:rPr>
              <a:t>Napas tersengal-sengal, berkeringat, dan jantung berdegup kencang</a:t>
            </a:r>
          </a:p>
          <a:p>
            <a:pPr algn="l" marL="539753" indent="-269876" lvl="1">
              <a:lnSpc>
                <a:spcPts val="3500"/>
              </a:lnSpc>
              <a:buFont typeface="Arial"/>
              <a:buChar char="•"/>
            </a:pPr>
            <a:r>
              <a:rPr lang="en-US" sz="2500" spc="-107">
                <a:solidFill>
                  <a:srgbClr val="241D1A"/>
                </a:solidFill>
                <a:latin typeface="Quicksand"/>
                <a:ea typeface="Quicksand"/>
                <a:cs typeface="Quicksand"/>
                <a:sym typeface="Quicksand"/>
              </a:rPr>
              <a:t>Sakit kepala, pandangan berputar, dan sulit tidur</a:t>
            </a:r>
          </a:p>
          <a:p>
            <a:pPr algn="l" marL="539753" indent="-269876" lvl="1">
              <a:lnSpc>
                <a:spcPts val="3500"/>
              </a:lnSpc>
              <a:buFont typeface="Arial"/>
              <a:buChar char="•"/>
            </a:pPr>
            <a:r>
              <a:rPr lang="en-US" sz="2500" spc="-107">
                <a:solidFill>
                  <a:srgbClr val="241D1A"/>
                </a:solidFill>
                <a:latin typeface="Quicksand"/>
                <a:ea typeface="Quicksand"/>
                <a:cs typeface="Quicksand"/>
                <a:sym typeface="Quicksand"/>
              </a:rPr>
              <a:t>Mual, gangguan pencernaan</a:t>
            </a:r>
          </a:p>
          <a:p>
            <a:pPr algn="l" marL="539753" indent="-269876" lvl="1">
              <a:lnSpc>
                <a:spcPts val="3500"/>
              </a:lnSpc>
              <a:buFont typeface="Arial"/>
              <a:buChar char="•"/>
            </a:pPr>
            <a:r>
              <a:rPr lang="en-US" sz="2500" spc="-107">
                <a:solidFill>
                  <a:srgbClr val="241D1A"/>
                </a:solidFill>
                <a:latin typeface="Quicksand"/>
                <a:ea typeface="Quicksand"/>
                <a:cs typeface="Quicksand"/>
                <a:sym typeface="Quicksand"/>
              </a:rPr>
              <a:t>Berat badan naik atau turun karena makan terlalu banyak atau sedikit</a:t>
            </a:r>
          </a:p>
          <a:p>
            <a:pPr algn="l" marL="539753" indent="-269876" lvl="1">
              <a:lnSpc>
                <a:spcPts val="3500"/>
              </a:lnSpc>
              <a:buFont typeface="Arial"/>
              <a:buChar char="•"/>
            </a:pPr>
            <a:r>
              <a:rPr lang="en-US" sz="2500" spc="-107">
                <a:solidFill>
                  <a:srgbClr val="241D1A"/>
                </a:solidFill>
                <a:latin typeface="Quicksand"/>
                <a:ea typeface="Quicksand"/>
                <a:cs typeface="Quicksand"/>
                <a:sym typeface="Quicksand"/>
              </a:rPr>
              <a:t>Rasa sakit dan nyeri, dan lebih sering sakit</a:t>
            </a:r>
          </a:p>
        </p:txBody>
      </p:sp>
      <p:sp>
        <p:nvSpPr>
          <p:cNvPr name="TextBox 7" id="7"/>
          <p:cNvSpPr txBox="true"/>
          <p:nvPr/>
        </p:nvSpPr>
        <p:spPr>
          <a:xfrm rot="0">
            <a:off x="1028700" y="1020484"/>
            <a:ext cx="7230473" cy="1035545"/>
          </a:xfrm>
          <a:prstGeom prst="rect">
            <a:avLst/>
          </a:prstGeom>
        </p:spPr>
        <p:txBody>
          <a:bodyPr anchor="t" rtlCol="false" tIns="0" lIns="0" bIns="0" rIns="0">
            <a:spAutoFit/>
          </a:bodyPr>
          <a:lstStyle/>
          <a:p>
            <a:pPr algn="l">
              <a:lnSpc>
                <a:spcPts val="8139"/>
              </a:lnSpc>
            </a:pPr>
            <a:r>
              <a:rPr lang="en-US" sz="7078" b="true">
                <a:solidFill>
                  <a:srgbClr val="7F4D36"/>
                </a:solidFill>
                <a:latin typeface="Fraunces Bold"/>
                <a:ea typeface="Fraunces Bold"/>
                <a:cs typeface="Fraunces Bold"/>
                <a:sym typeface="Fraunces Bold"/>
              </a:rPr>
              <a:t>Gejala Stress?</a:t>
            </a:r>
          </a:p>
        </p:txBody>
      </p:sp>
      <p:sp>
        <p:nvSpPr>
          <p:cNvPr name="TextBox 8" id="8"/>
          <p:cNvSpPr txBox="true"/>
          <p:nvPr/>
        </p:nvSpPr>
        <p:spPr>
          <a:xfrm rot="0">
            <a:off x="1028700" y="6253441"/>
            <a:ext cx="8719326" cy="3051175"/>
          </a:xfrm>
          <a:prstGeom prst="rect">
            <a:avLst/>
          </a:prstGeom>
        </p:spPr>
        <p:txBody>
          <a:bodyPr anchor="t" rtlCol="false" tIns="0" lIns="0" bIns="0" rIns="0">
            <a:spAutoFit/>
          </a:bodyPr>
          <a:lstStyle/>
          <a:p>
            <a:pPr algn="l">
              <a:lnSpc>
                <a:spcPts val="3500"/>
              </a:lnSpc>
            </a:pPr>
            <a:r>
              <a:rPr lang="en-US" sz="2500" spc="-107" b="true">
                <a:solidFill>
                  <a:srgbClr val="7F4D36"/>
                </a:solidFill>
                <a:latin typeface="Quicksand Bold"/>
                <a:ea typeface="Quicksand Bold"/>
                <a:cs typeface="Quicksand Bold"/>
                <a:sym typeface="Quicksand Bold"/>
              </a:rPr>
              <a:t>Gejala emosion</a:t>
            </a:r>
            <a:r>
              <a:rPr lang="en-US" sz="2500" spc="-107" b="true">
                <a:solidFill>
                  <a:srgbClr val="7F4D36"/>
                </a:solidFill>
                <a:latin typeface="Quicksand Bold"/>
                <a:ea typeface="Quicksand Bold"/>
                <a:cs typeface="Quicksand Bold"/>
                <a:sym typeface="Quicksand Bold"/>
              </a:rPr>
              <a:t>al dan mental</a:t>
            </a:r>
          </a:p>
          <a:p>
            <a:pPr algn="l" marL="539753" indent="-269876" lvl="1">
              <a:lnSpc>
                <a:spcPts val="3500"/>
              </a:lnSpc>
              <a:buFont typeface="Arial"/>
              <a:buChar char="•"/>
            </a:pPr>
            <a:r>
              <a:rPr lang="en-US" sz="2500" spc="-107">
                <a:solidFill>
                  <a:srgbClr val="241D1A"/>
                </a:solidFill>
                <a:latin typeface="Quicksand"/>
                <a:ea typeface="Quicksand"/>
                <a:cs typeface="Quicksand"/>
                <a:sym typeface="Quicksand"/>
              </a:rPr>
              <a:t>Mudah kesal dan marah, meledak-ledak atau menarik diri dari keluarga dan teman</a:t>
            </a:r>
          </a:p>
          <a:p>
            <a:pPr algn="l" marL="539753" indent="-269876" lvl="1">
              <a:lnSpc>
                <a:spcPts val="3500"/>
              </a:lnSpc>
              <a:buFont typeface="Arial"/>
              <a:buChar char="•"/>
            </a:pPr>
            <a:r>
              <a:rPr lang="en-US" sz="2500" spc="-107">
                <a:solidFill>
                  <a:srgbClr val="241D1A"/>
                </a:solidFill>
                <a:latin typeface="Quicksand"/>
                <a:ea typeface="Quicksand"/>
                <a:cs typeface="Quicksand"/>
                <a:sym typeface="Quicksand"/>
              </a:rPr>
              <a:t>Meng</a:t>
            </a:r>
            <a:r>
              <a:rPr lang="en-US" sz="2500" spc="-107">
                <a:solidFill>
                  <a:srgbClr val="241D1A"/>
                </a:solidFill>
                <a:latin typeface="Quicksand"/>
                <a:ea typeface="Quicksand"/>
                <a:cs typeface="Quicksand"/>
                <a:sym typeface="Quicksand"/>
              </a:rPr>
              <a:t>abaikan tanggung jawabnya, berkurang efisiensi kerjanya atau sulit berkonsentrasi</a:t>
            </a:r>
          </a:p>
          <a:p>
            <a:pPr algn="l" marL="539753" indent="-269876" lvl="1">
              <a:lnSpc>
                <a:spcPts val="3500"/>
              </a:lnSpc>
              <a:buFont typeface="Arial"/>
              <a:buChar char="•"/>
            </a:pPr>
            <a:r>
              <a:rPr lang="en-US" sz="2500" spc="-107">
                <a:solidFill>
                  <a:srgbClr val="241D1A"/>
                </a:solidFill>
                <a:latin typeface="Quicksand"/>
                <a:ea typeface="Quicksand"/>
                <a:cs typeface="Quicksand"/>
                <a:sym typeface="Quicksand"/>
              </a:rPr>
              <a:t>Tekanan emosional, seperti terus-menerus merasa sedih atau mudah menangis.</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AF9F6"/>
        </a:solidFill>
      </p:bgPr>
    </p:bg>
    <p:spTree>
      <p:nvGrpSpPr>
        <p:cNvPr id="1" name=""/>
        <p:cNvGrpSpPr/>
        <p:nvPr/>
      </p:nvGrpSpPr>
      <p:grpSpPr>
        <a:xfrm>
          <a:off x="0" y="0"/>
          <a:ext cx="0" cy="0"/>
          <a:chOff x="0" y="0"/>
          <a:chExt cx="0" cy="0"/>
        </a:xfrm>
      </p:grpSpPr>
      <p:sp>
        <p:nvSpPr>
          <p:cNvPr name="Freeform 2" id="2"/>
          <p:cNvSpPr/>
          <p:nvPr/>
        </p:nvSpPr>
        <p:spPr>
          <a:xfrm flipH="false" flipV="false" rot="0">
            <a:off x="-4204188" y="6772151"/>
            <a:ext cx="9118670" cy="8229600"/>
          </a:xfrm>
          <a:custGeom>
            <a:avLst/>
            <a:gdLst/>
            <a:ahLst/>
            <a:cxnLst/>
            <a:rect r="r" b="b" t="t" l="l"/>
            <a:pathLst>
              <a:path h="8229600" w="9118670">
                <a:moveTo>
                  <a:pt x="0" y="0"/>
                </a:moveTo>
                <a:lnTo>
                  <a:pt x="9118670" y="0"/>
                </a:lnTo>
                <a:lnTo>
                  <a:pt x="9118670" y="8229600"/>
                </a:lnTo>
                <a:lnTo>
                  <a:pt x="0" y="8229600"/>
                </a:lnTo>
                <a:lnTo>
                  <a:pt x="0" y="0"/>
                </a:lnTo>
                <a:close/>
              </a:path>
            </a:pathLst>
          </a:custGeom>
          <a:blipFill>
            <a:blip r:embed="rId2"/>
            <a:stretch>
              <a:fillRect l="0" t="0" r="0" b="0"/>
            </a:stretch>
          </a:blipFill>
        </p:spPr>
      </p:sp>
      <p:sp>
        <p:nvSpPr>
          <p:cNvPr name="Freeform 3" id="3"/>
          <p:cNvSpPr/>
          <p:nvPr/>
        </p:nvSpPr>
        <p:spPr>
          <a:xfrm flipH="false" flipV="false" rot="0">
            <a:off x="11190446" y="-5851897"/>
            <a:ext cx="8762245" cy="7907926"/>
          </a:xfrm>
          <a:custGeom>
            <a:avLst/>
            <a:gdLst/>
            <a:ahLst/>
            <a:cxnLst/>
            <a:rect r="r" b="b" t="t" l="l"/>
            <a:pathLst>
              <a:path h="7907926" w="8762245">
                <a:moveTo>
                  <a:pt x="0" y="0"/>
                </a:moveTo>
                <a:lnTo>
                  <a:pt x="8762245" y="0"/>
                </a:lnTo>
                <a:lnTo>
                  <a:pt x="8762245" y="7907927"/>
                </a:lnTo>
                <a:lnTo>
                  <a:pt x="0" y="7907927"/>
                </a:lnTo>
                <a:lnTo>
                  <a:pt x="0" y="0"/>
                </a:lnTo>
                <a:close/>
              </a:path>
            </a:pathLst>
          </a:custGeom>
          <a:blipFill>
            <a:blip r:embed="rId3"/>
            <a:stretch>
              <a:fillRect l="0" t="0" r="0" b="0"/>
            </a:stretch>
          </a:blipFill>
        </p:spPr>
      </p:sp>
      <p:sp>
        <p:nvSpPr>
          <p:cNvPr name="Freeform 4" id="4"/>
          <p:cNvSpPr/>
          <p:nvPr/>
        </p:nvSpPr>
        <p:spPr>
          <a:xfrm flipH="false" flipV="false" rot="5400000">
            <a:off x="4000500" y="-4000500"/>
            <a:ext cx="10287000" cy="18288000"/>
          </a:xfrm>
          <a:custGeom>
            <a:avLst/>
            <a:gdLst/>
            <a:ahLst/>
            <a:cxnLst/>
            <a:rect r="r" b="b" t="t" l="l"/>
            <a:pathLst>
              <a:path h="18288000" w="10287000">
                <a:moveTo>
                  <a:pt x="0" y="0"/>
                </a:moveTo>
                <a:lnTo>
                  <a:pt x="10287000" y="0"/>
                </a:lnTo>
                <a:lnTo>
                  <a:pt x="10287000" y="18288000"/>
                </a:lnTo>
                <a:lnTo>
                  <a:pt x="0" y="18288000"/>
                </a:lnTo>
                <a:lnTo>
                  <a:pt x="0" y="0"/>
                </a:lnTo>
                <a:close/>
              </a:path>
            </a:pathLst>
          </a:custGeom>
          <a:blipFill>
            <a:blip r:embed="rId4">
              <a:alphaModFix amt="60000"/>
            </a:blip>
            <a:stretch>
              <a:fillRect l="0" t="0" r="0" b="0"/>
            </a:stretch>
          </a:blipFill>
        </p:spPr>
      </p:sp>
      <p:sp>
        <p:nvSpPr>
          <p:cNvPr name="TextBox 5" id="5"/>
          <p:cNvSpPr txBox="true"/>
          <p:nvPr/>
        </p:nvSpPr>
        <p:spPr>
          <a:xfrm rot="0">
            <a:off x="1276573" y="2369092"/>
            <a:ext cx="4722570" cy="3489325"/>
          </a:xfrm>
          <a:prstGeom prst="rect">
            <a:avLst/>
          </a:prstGeom>
        </p:spPr>
        <p:txBody>
          <a:bodyPr anchor="t" rtlCol="false" tIns="0" lIns="0" bIns="0" rIns="0">
            <a:spAutoFit/>
          </a:bodyPr>
          <a:lstStyle/>
          <a:p>
            <a:pPr algn="just">
              <a:lnSpc>
                <a:spcPts val="3500"/>
              </a:lnSpc>
            </a:pPr>
            <a:r>
              <a:rPr lang="en-US" b="true" sz="2500" spc="-107">
                <a:solidFill>
                  <a:srgbClr val="7F4D36"/>
                </a:solidFill>
                <a:latin typeface="Quicksand Bold"/>
                <a:ea typeface="Quicksand Bold"/>
                <a:cs typeface="Quicksand Bold"/>
                <a:sym typeface="Quicksand Bold"/>
              </a:rPr>
              <a:t>Stres akut</a:t>
            </a:r>
            <a:r>
              <a:rPr lang="en-US" sz="2500" spc="-107">
                <a:solidFill>
                  <a:srgbClr val="7F4D36"/>
                </a:solidFill>
                <a:latin typeface="Quicksand"/>
                <a:ea typeface="Quicksand"/>
                <a:cs typeface="Quicksand"/>
                <a:sym typeface="Quicksand"/>
              </a:rPr>
              <a:t> </a:t>
            </a:r>
            <a:r>
              <a:rPr lang="en-US" sz="2500" spc="-107">
                <a:solidFill>
                  <a:srgbClr val="241D1A"/>
                </a:solidFill>
                <a:latin typeface="Quicksand"/>
                <a:ea typeface="Quicksand"/>
                <a:cs typeface="Quicksand"/>
                <a:sym typeface="Quicksand"/>
              </a:rPr>
              <a:t>adalah bentuk stres jangka pendek yang sering direspons sebagai reaksi langsung terhadap suatu tekanan atau tantangan. Ini bisa berupa stres dari tenggat waktu kerja atau menghadapi situasi yang menantang secara mendadak.</a:t>
            </a:r>
          </a:p>
        </p:txBody>
      </p:sp>
      <p:sp>
        <p:nvSpPr>
          <p:cNvPr name="TextBox 6" id="6"/>
          <p:cNvSpPr txBox="true"/>
          <p:nvPr/>
        </p:nvSpPr>
        <p:spPr>
          <a:xfrm rot="0">
            <a:off x="1028700" y="740094"/>
            <a:ext cx="7230473" cy="1035545"/>
          </a:xfrm>
          <a:prstGeom prst="rect">
            <a:avLst/>
          </a:prstGeom>
        </p:spPr>
        <p:txBody>
          <a:bodyPr anchor="t" rtlCol="false" tIns="0" lIns="0" bIns="0" rIns="0">
            <a:spAutoFit/>
          </a:bodyPr>
          <a:lstStyle/>
          <a:p>
            <a:pPr algn="l">
              <a:lnSpc>
                <a:spcPts val="8139"/>
              </a:lnSpc>
            </a:pPr>
            <a:r>
              <a:rPr lang="en-US" sz="7078" b="true">
                <a:solidFill>
                  <a:srgbClr val="7F4D36"/>
                </a:solidFill>
                <a:latin typeface="Fraunces Bold"/>
                <a:ea typeface="Fraunces Bold"/>
                <a:cs typeface="Fraunces Bold"/>
                <a:sym typeface="Fraunces Bold"/>
              </a:rPr>
              <a:t>Jenis Stress?</a:t>
            </a:r>
          </a:p>
        </p:txBody>
      </p:sp>
      <p:sp>
        <p:nvSpPr>
          <p:cNvPr name="TextBox 7" id="7"/>
          <p:cNvSpPr txBox="true"/>
          <p:nvPr/>
        </p:nvSpPr>
        <p:spPr>
          <a:xfrm rot="0">
            <a:off x="355147" y="2435767"/>
            <a:ext cx="921427" cy="802265"/>
          </a:xfrm>
          <a:prstGeom prst="rect">
            <a:avLst/>
          </a:prstGeom>
        </p:spPr>
        <p:txBody>
          <a:bodyPr anchor="t" rtlCol="false" tIns="0" lIns="0" bIns="0" rIns="0">
            <a:spAutoFit/>
          </a:bodyPr>
          <a:lstStyle/>
          <a:p>
            <a:pPr algn="ctr">
              <a:lnSpc>
                <a:spcPts val="6226"/>
              </a:lnSpc>
            </a:pPr>
            <a:r>
              <a:rPr lang="en-US" sz="5414" b="true">
                <a:solidFill>
                  <a:srgbClr val="241D1A"/>
                </a:solidFill>
                <a:latin typeface="Fraunces Bold"/>
                <a:ea typeface="Fraunces Bold"/>
                <a:cs typeface="Fraunces Bold"/>
                <a:sym typeface="Fraunces Bold"/>
              </a:rPr>
              <a:t>1</a:t>
            </a:r>
          </a:p>
        </p:txBody>
      </p:sp>
      <p:sp>
        <p:nvSpPr>
          <p:cNvPr name="TextBox 8" id="8"/>
          <p:cNvSpPr txBox="true"/>
          <p:nvPr/>
        </p:nvSpPr>
        <p:spPr>
          <a:xfrm rot="0">
            <a:off x="7242437" y="2369092"/>
            <a:ext cx="4722570" cy="3051175"/>
          </a:xfrm>
          <a:prstGeom prst="rect">
            <a:avLst/>
          </a:prstGeom>
        </p:spPr>
        <p:txBody>
          <a:bodyPr anchor="t" rtlCol="false" tIns="0" lIns="0" bIns="0" rIns="0">
            <a:spAutoFit/>
          </a:bodyPr>
          <a:lstStyle/>
          <a:p>
            <a:pPr algn="just">
              <a:lnSpc>
                <a:spcPts val="3500"/>
              </a:lnSpc>
            </a:pPr>
            <a:r>
              <a:rPr lang="en-US" b="true" sz="2500" spc="-107">
                <a:solidFill>
                  <a:srgbClr val="7F4D36"/>
                </a:solidFill>
                <a:latin typeface="Quicksand Bold"/>
                <a:ea typeface="Quicksand Bold"/>
                <a:cs typeface="Quicksand Bold"/>
                <a:sym typeface="Quicksand Bold"/>
              </a:rPr>
              <a:t>Stres episodik akut</a:t>
            </a:r>
            <a:r>
              <a:rPr lang="en-US" sz="2500" spc="-107">
                <a:solidFill>
                  <a:srgbClr val="7F4D36"/>
                </a:solidFill>
                <a:latin typeface="Quicksand"/>
                <a:ea typeface="Quicksand"/>
                <a:cs typeface="Quicksand"/>
                <a:sym typeface="Quicksand"/>
              </a:rPr>
              <a:t> </a:t>
            </a:r>
            <a:r>
              <a:rPr lang="en-US" sz="2500" spc="-107">
                <a:solidFill>
                  <a:srgbClr val="241D1A"/>
                </a:solidFill>
                <a:latin typeface="Quicksand"/>
                <a:ea typeface="Quicksand"/>
                <a:cs typeface="Quicksand"/>
                <a:sym typeface="Quicksand"/>
              </a:rPr>
              <a:t>terjadi ketika seseorang sering mengalami stres akut. Hal ini umumnya terjadi pada individu yang cenderung khawatir berlebihan atau yang hidupnya penuh dengan kekacauan dan krisis.</a:t>
            </a:r>
          </a:p>
        </p:txBody>
      </p:sp>
      <p:sp>
        <p:nvSpPr>
          <p:cNvPr name="TextBox 9" id="9"/>
          <p:cNvSpPr txBox="true"/>
          <p:nvPr/>
        </p:nvSpPr>
        <p:spPr>
          <a:xfrm rot="0">
            <a:off x="6321011" y="2435767"/>
            <a:ext cx="921427" cy="802265"/>
          </a:xfrm>
          <a:prstGeom prst="rect">
            <a:avLst/>
          </a:prstGeom>
        </p:spPr>
        <p:txBody>
          <a:bodyPr anchor="t" rtlCol="false" tIns="0" lIns="0" bIns="0" rIns="0">
            <a:spAutoFit/>
          </a:bodyPr>
          <a:lstStyle/>
          <a:p>
            <a:pPr algn="ctr">
              <a:lnSpc>
                <a:spcPts val="6226"/>
              </a:lnSpc>
            </a:pPr>
            <a:r>
              <a:rPr lang="en-US" sz="5414" b="true">
                <a:solidFill>
                  <a:srgbClr val="241D1A"/>
                </a:solidFill>
                <a:latin typeface="Fraunces Bold"/>
                <a:ea typeface="Fraunces Bold"/>
                <a:cs typeface="Fraunces Bold"/>
                <a:sym typeface="Fraunces Bold"/>
              </a:rPr>
              <a:t>2</a:t>
            </a:r>
          </a:p>
        </p:txBody>
      </p:sp>
      <p:sp>
        <p:nvSpPr>
          <p:cNvPr name="TextBox 10" id="10"/>
          <p:cNvSpPr txBox="true"/>
          <p:nvPr/>
        </p:nvSpPr>
        <p:spPr>
          <a:xfrm rot="0">
            <a:off x="13210284" y="2369092"/>
            <a:ext cx="4722570" cy="3489325"/>
          </a:xfrm>
          <a:prstGeom prst="rect">
            <a:avLst/>
          </a:prstGeom>
        </p:spPr>
        <p:txBody>
          <a:bodyPr anchor="t" rtlCol="false" tIns="0" lIns="0" bIns="0" rIns="0">
            <a:spAutoFit/>
          </a:bodyPr>
          <a:lstStyle/>
          <a:p>
            <a:pPr algn="just">
              <a:lnSpc>
                <a:spcPts val="3500"/>
              </a:lnSpc>
            </a:pPr>
            <a:r>
              <a:rPr lang="en-US" b="true" sz="2500" spc="-107">
                <a:solidFill>
                  <a:srgbClr val="7F4D36"/>
                </a:solidFill>
                <a:latin typeface="Quicksand Bold"/>
                <a:ea typeface="Quicksand Bold"/>
                <a:cs typeface="Quicksand Bold"/>
                <a:sym typeface="Quicksand Bold"/>
              </a:rPr>
              <a:t>Stres kronis</a:t>
            </a:r>
            <a:r>
              <a:rPr lang="en-US" sz="2500" spc="-107">
                <a:solidFill>
                  <a:srgbClr val="7F4D36"/>
                </a:solidFill>
                <a:latin typeface="Quicksand"/>
                <a:ea typeface="Quicksand"/>
                <a:cs typeface="Quicksand"/>
                <a:sym typeface="Quicksand"/>
              </a:rPr>
              <a:t> </a:t>
            </a:r>
            <a:r>
              <a:rPr lang="en-US" sz="2500" spc="-107">
                <a:solidFill>
                  <a:srgbClr val="241D1A"/>
                </a:solidFill>
                <a:latin typeface="Quicksand"/>
                <a:ea typeface="Quicksand"/>
                <a:cs typeface="Quicksand"/>
                <a:sym typeface="Quicksand"/>
              </a:rPr>
              <a:t>adalah stres yang berlangsung untuk jangka waktu yang panjang. Hal ini bisa disebabkan oleh kondisi kehidupan yang berkelanjutan yang menekan, seperti hubungan yang bermasalah, pekerjaan yang tidak memuaskan, atau kemiskinan.</a:t>
            </a:r>
          </a:p>
        </p:txBody>
      </p:sp>
      <p:sp>
        <p:nvSpPr>
          <p:cNvPr name="TextBox 11" id="11"/>
          <p:cNvSpPr txBox="true"/>
          <p:nvPr/>
        </p:nvSpPr>
        <p:spPr>
          <a:xfrm rot="0">
            <a:off x="12288857" y="2435767"/>
            <a:ext cx="921427" cy="802265"/>
          </a:xfrm>
          <a:prstGeom prst="rect">
            <a:avLst/>
          </a:prstGeom>
        </p:spPr>
        <p:txBody>
          <a:bodyPr anchor="t" rtlCol="false" tIns="0" lIns="0" bIns="0" rIns="0">
            <a:spAutoFit/>
          </a:bodyPr>
          <a:lstStyle/>
          <a:p>
            <a:pPr algn="ctr">
              <a:lnSpc>
                <a:spcPts val="6226"/>
              </a:lnSpc>
            </a:pPr>
            <a:r>
              <a:rPr lang="en-US" sz="5414" b="true">
                <a:solidFill>
                  <a:srgbClr val="241D1A"/>
                </a:solidFill>
                <a:latin typeface="Fraunces Bold"/>
                <a:ea typeface="Fraunces Bold"/>
                <a:cs typeface="Fraunces Bold"/>
                <a:sym typeface="Fraunces Bold"/>
              </a:rPr>
              <a:t>3</a:t>
            </a:r>
          </a:p>
        </p:txBody>
      </p:sp>
      <p:sp>
        <p:nvSpPr>
          <p:cNvPr name="TextBox 12" id="12"/>
          <p:cNvSpPr txBox="true"/>
          <p:nvPr/>
        </p:nvSpPr>
        <p:spPr>
          <a:xfrm rot="0">
            <a:off x="4559285" y="6313869"/>
            <a:ext cx="4722570" cy="2613025"/>
          </a:xfrm>
          <a:prstGeom prst="rect">
            <a:avLst/>
          </a:prstGeom>
        </p:spPr>
        <p:txBody>
          <a:bodyPr anchor="t" rtlCol="false" tIns="0" lIns="0" bIns="0" rIns="0">
            <a:spAutoFit/>
          </a:bodyPr>
          <a:lstStyle/>
          <a:p>
            <a:pPr algn="just">
              <a:lnSpc>
                <a:spcPts val="3500"/>
              </a:lnSpc>
            </a:pPr>
            <a:r>
              <a:rPr lang="en-US" b="true" sz="2500" spc="-107">
                <a:solidFill>
                  <a:srgbClr val="7F4D36"/>
                </a:solidFill>
                <a:latin typeface="Quicksand Bold"/>
                <a:ea typeface="Quicksand Bold"/>
                <a:cs typeface="Quicksand Bold"/>
                <a:sym typeface="Quicksand Bold"/>
              </a:rPr>
              <a:t>Eustress</a:t>
            </a:r>
            <a:r>
              <a:rPr lang="en-US" sz="2500" spc="-107">
                <a:solidFill>
                  <a:srgbClr val="7F4D36"/>
                </a:solidFill>
                <a:latin typeface="Quicksand"/>
                <a:ea typeface="Quicksand"/>
                <a:cs typeface="Quicksand"/>
                <a:sym typeface="Quicksand"/>
              </a:rPr>
              <a:t> </a:t>
            </a:r>
            <a:r>
              <a:rPr lang="en-US" sz="2500" spc="-107">
                <a:solidFill>
                  <a:srgbClr val="241D1A"/>
                </a:solidFill>
                <a:latin typeface="Quicksand"/>
                <a:ea typeface="Quicksand"/>
                <a:cs typeface="Quicksand"/>
                <a:sym typeface="Quicksand"/>
              </a:rPr>
              <a:t>adalah jenis stres positif yang memberikan </a:t>
            </a:r>
            <a:r>
              <a:rPr lang="en-US" sz="2500" spc="-107" u="sng">
                <a:solidFill>
                  <a:srgbClr val="241D1A"/>
                </a:solidFill>
                <a:latin typeface="Quicksand"/>
                <a:ea typeface="Quicksand"/>
                <a:cs typeface="Quicksand"/>
                <a:sym typeface="Quicksand"/>
                <a:hlinkClick r:id="rId5" tooltip="https://psikohub.com/motivasi/"/>
              </a:rPr>
              <a:t>motivasi</a:t>
            </a:r>
            <a:r>
              <a:rPr lang="en-US" sz="2500" spc="-107">
                <a:solidFill>
                  <a:srgbClr val="241D1A"/>
                </a:solidFill>
                <a:latin typeface="Quicksand"/>
                <a:ea typeface="Quicksand"/>
                <a:cs typeface="Quicksand"/>
                <a:sym typeface="Quicksand"/>
              </a:rPr>
              <a:t> dan fokus. Ini sering dikaitkan dengan adrenalin yang dirasakan saat menghadapi tantangan yang menarik dan dapat diatasi.</a:t>
            </a:r>
          </a:p>
        </p:txBody>
      </p:sp>
      <p:sp>
        <p:nvSpPr>
          <p:cNvPr name="TextBox 13" id="13"/>
          <p:cNvSpPr txBox="true"/>
          <p:nvPr/>
        </p:nvSpPr>
        <p:spPr>
          <a:xfrm rot="0">
            <a:off x="3637858" y="6380544"/>
            <a:ext cx="921427" cy="802265"/>
          </a:xfrm>
          <a:prstGeom prst="rect">
            <a:avLst/>
          </a:prstGeom>
        </p:spPr>
        <p:txBody>
          <a:bodyPr anchor="t" rtlCol="false" tIns="0" lIns="0" bIns="0" rIns="0">
            <a:spAutoFit/>
          </a:bodyPr>
          <a:lstStyle/>
          <a:p>
            <a:pPr algn="ctr">
              <a:lnSpc>
                <a:spcPts val="6226"/>
              </a:lnSpc>
            </a:pPr>
            <a:r>
              <a:rPr lang="en-US" sz="5414" b="true">
                <a:solidFill>
                  <a:srgbClr val="241D1A"/>
                </a:solidFill>
                <a:latin typeface="Fraunces Bold"/>
                <a:ea typeface="Fraunces Bold"/>
                <a:cs typeface="Fraunces Bold"/>
                <a:sym typeface="Fraunces Bold"/>
              </a:rPr>
              <a:t>4</a:t>
            </a:r>
          </a:p>
        </p:txBody>
      </p:sp>
      <p:sp>
        <p:nvSpPr>
          <p:cNvPr name="TextBox 14" id="14"/>
          <p:cNvSpPr txBox="true"/>
          <p:nvPr/>
        </p:nvSpPr>
        <p:spPr>
          <a:xfrm rot="0">
            <a:off x="10631906" y="6313869"/>
            <a:ext cx="4722570" cy="2613025"/>
          </a:xfrm>
          <a:prstGeom prst="rect">
            <a:avLst/>
          </a:prstGeom>
        </p:spPr>
        <p:txBody>
          <a:bodyPr anchor="t" rtlCol="false" tIns="0" lIns="0" bIns="0" rIns="0">
            <a:spAutoFit/>
          </a:bodyPr>
          <a:lstStyle/>
          <a:p>
            <a:pPr algn="just">
              <a:lnSpc>
                <a:spcPts val="3500"/>
              </a:lnSpc>
            </a:pPr>
            <a:r>
              <a:rPr lang="en-US" b="true" sz="2500" spc="-107">
                <a:solidFill>
                  <a:srgbClr val="7F4D36"/>
                </a:solidFill>
                <a:latin typeface="Quicksand Bold"/>
                <a:ea typeface="Quicksand Bold"/>
                <a:cs typeface="Quicksand Bold"/>
                <a:sym typeface="Quicksand Bold"/>
              </a:rPr>
              <a:t>Distress</a:t>
            </a:r>
            <a:r>
              <a:rPr lang="en-US" sz="2500" spc="-107">
                <a:solidFill>
                  <a:srgbClr val="7F4D36"/>
                </a:solidFill>
                <a:latin typeface="Quicksand"/>
                <a:ea typeface="Quicksand"/>
                <a:cs typeface="Quicksand"/>
                <a:sym typeface="Quicksand"/>
              </a:rPr>
              <a:t> </a:t>
            </a:r>
            <a:r>
              <a:rPr lang="en-US" sz="2500" spc="-107">
                <a:solidFill>
                  <a:srgbClr val="241D1A"/>
                </a:solidFill>
                <a:latin typeface="Quicksand"/>
                <a:ea typeface="Quicksand"/>
                <a:cs typeface="Quicksand"/>
                <a:sym typeface="Quicksand"/>
              </a:rPr>
              <a:t>adalah jenis stres negatif yang dapat menyebabkan </a:t>
            </a:r>
            <a:r>
              <a:rPr lang="en-US" sz="2500" spc="-107" u="sng">
                <a:solidFill>
                  <a:srgbClr val="241D1A"/>
                </a:solidFill>
                <a:latin typeface="Quicksand"/>
                <a:ea typeface="Quicksand"/>
                <a:cs typeface="Quicksand"/>
                <a:sym typeface="Quicksand"/>
                <a:hlinkClick r:id="rId6" tooltip="https://psikohub.com/kecemasan/"/>
              </a:rPr>
              <a:t>kecemasan</a:t>
            </a:r>
            <a:r>
              <a:rPr lang="en-US" sz="2500" spc="-107">
                <a:solidFill>
                  <a:srgbClr val="241D1A"/>
                </a:solidFill>
                <a:latin typeface="Quicksand"/>
                <a:ea typeface="Quicksand"/>
                <a:cs typeface="Quicksand"/>
                <a:sym typeface="Quicksand"/>
              </a:rPr>
              <a:t> atau kekhawatiran dan biasanya terkait dengan perasaan tidak mampu mengatasi tekanan.</a:t>
            </a:r>
          </a:p>
        </p:txBody>
      </p:sp>
      <p:sp>
        <p:nvSpPr>
          <p:cNvPr name="TextBox 15" id="15"/>
          <p:cNvSpPr txBox="true"/>
          <p:nvPr/>
        </p:nvSpPr>
        <p:spPr>
          <a:xfrm rot="0">
            <a:off x="9710479" y="6380544"/>
            <a:ext cx="921427" cy="802265"/>
          </a:xfrm>
          <a:prstGeom prst="rect">
            <a:avLst/>
          </a:prstGeom>
        </p:spPr>
        <p:txBody>
          <a:bodyPr anchor="t" rtlCol="false" tIns="0" lIns="0" bIns="0" rIns="0">
            <a:spAutoFit/>
          </a:bodyPr>
          <a:lstStyle/>
          <a:p>
            <a:pPr algn="ctr">
              <a:lnSpc>
                <a:spcPts val="6226"/>
              </a:lnSpc>
            </a:pPr>
            <a:r>
              <a:rPr lang="en-US" sz="5414" b="true">
                <a:solidFill>
                  <a:srgbClr val="241D1A"/>
                </a:solidFill>
                <a:latin typeface="Fraunces Bold"/>
                <a:ea typeface="Fraunces Bold"/>
                <a:cs typeface="Fraunces Bold"/>
                <a:sym typeface="Fraunces Bold"/>
              </a:rPr>
              <a:t>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DAGTEQXVA9c</dc:identifier>
  <dcterms:modified xsi:type="dcterms:W3CDTF">2011-08-01T06:04:30Z</dcterms:modified>
  <cp:revision>1</cp:revision>
  <dc:title>1.1. Materi Stress</dc:title>
</cp:coreProperties>
</file>