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Fraunces Bold" charset="1" panose="00000000000000000000"/>
      <p:regular r:id="rId11"/>
    </p:embeddedFont>
    <p:embeddedFont>
      <p:font typeface="Quicksand" charset="1" panose="00000000000000000000"/>
      <p:regular r:id="rId12"/>
    </p:embeddedFont>
    <p:embeddedFont>
      <p:font typeface="Quicksand Bold" charset="1" panose="00000000000000000000"/>
      <p:regular r:id="rId13"/>
    </p:embeddedFont>
    <p:embeddedFont>
      <p:font typeface="Quicksand Medium" charset="1" panose="000000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.png" Type="http://schemas.openxmlformats.org/officeDocument/2006/relationships/image"/><Relationship Id="rId4" Target="../media/image3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5.png" Type="http://schemas.openxmlformats.org/officeDocument/2006/relationships/image"/><Relationship Id="rId5" Target="../media/image3.pn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601998" y="-2151096"/>
            <a:ext cx="9261396" cy="8358410"/>
          </a:xfrm>
          <a:custGeom>
            <a:avLst/>
            <a:gdLst/>
            <a:ahLst/>
            <a:cxnLst/>
            <a:rect r="r" b="b" t="t" l="l"/>
            <a:pathLst>
              <a:path h="8358410" w="9261396">
                <a:moveTo>
                  <a:pt x="0" y="0"/>
                </a:moveTo>
                <a:lnTo>
                  <a:pt x="9261396" y="0"/>
                </a:lnTo>
                <a:lnTo>
                  <a:pt x="9261396" y="8358410"/>
                </a:lnTo>
                <a:lnTo>
                  <a:pt x="0" y="83584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564048" y="3946278"/>
            <a:ext cx="9124990" cy="8229600"/>
          </a:xfrm>
          <a:custGeom>
            <a:avLst/>
            <a:gdLst/>
            <a:ahLst/>
            <a:cxnLst/>
            <a:rect r="r" b="b" t="t" l="l"/>
            <a:pathLst>
              <a:path h="8229600" w="9124990">
                <a:moveTo>
                  <a:pt x="0" y="0"/>
                </a:moveTo>
                <a:lnTo>
                  <a:pt x="9124990" y="0"/>
                </a:lnTo>
                <a:lnTo>
                  <a:pt x="91249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0"/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586346" y="3984378"/>
            <a:ext cx="9115307" cy="235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89"/>
              </a:lnSpc>
            </a:pPr>
            <a:r>
              <a:rPr lang="en-US" sz="8077" b="true">
                <a:solidFill>
                  <a:srgbClr val="7F4D36"/>
                </a:solidFill>
                <a:latin typeface="Fraunces Bold"/>
                <a:ea typeface="Fraunces Bold"/>
                <a:cs typeface="Fraunces Bold"/>
                <a:sym typeface="Fraunces Bold"/>
              </a:rPr>
              <a:t>Kenali </a:t>
            </a:r>
            <a:r>
              <a:rPr lang="en-US" sz="8077" b="true">
                <a:solidFill>
                  <a:srgbClr val="241D1A"/>
                </a:solidFill>
                <a:latin typeface="Fraunces Bold"/>
                <a:ea typeface="Fraunces Bold"/>
                <a:cs typeface="Fraunces Bold"/>
                <a:sym typeface="Fraunces Bold"/>
              </a:rPr>
              <a:t>Stress</a:t>
            </a:r>
            <a:r>
              <a:rPr lang="en-US" sz="8077" b="true">
                <a:solidFill>
                  <a:srgbClr val="7F4D36"/>
                </a:solidFill>
                <a:latin typeface="Fraunces Bold"/>
                <a:ea typeface="Fraunces Bold"/>
                <a:cs typeface="Fraunces Bold"/>
                <a:sym typeface="Fraunces Bold"/>
              </a:rPr>
              <a:t> Lebih Jauh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208761" y="3077903"/>
            <a:ext cx="5230444" cy="7330121"/>
          </a:xfrm>
          <a:custGeom>
            <a:avLst/>
            <a:gdLst/>
            <a:ahLst/>
            <a:cxnLst/>
            <a:rect r="r" b="b" t="t" l="l"/>
            <a:pathLst>
              <a:path h="7330121" w="5230444">
                <a:moveTo>
                  <a:pt x="0" y="0"/>
                </a:moveTo>
                <a:lnTo>
                  <a:pt x="5230444" y="0"/>
                </a:lnTo>
                <a:lnTo>
                  <a:pt x="5230444" y="7330121"/>
                </a:lnTo>
                <a:lnTo>
                  <a:pt x="0" y="73301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22029" y="4855524"/>
            <a:ext cx="9118670" cy="8229600"/>
          </a:xfrm>
          <a:custGeom>
            <a:avLst/>
            <a:gdLst/>
            <a:ahLst/>
            <a:cxnLst/>
            <a:rect r="r" b="b" t="t" l="l"/>
            <a:pathLst>
              <a:path h="8229600" w="9118670">
                <a:moveTo>
                  <a:pt x="0" y="0"/>
                </a:moveTo>
                <a:lnTo>
                  <a:pt x="9118670" y="0"/>
                </a:lnTo>
                <a:lnTo>
                  <a:pt x="9118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928433" y="5612952"/>
            <a:ext cx="8762245" cy="7907926"/>
          </a:xfrm>
          <a:custGeom>
            <a:avLst/>
            <a:gdLst/>
            <a:ahLst/>
            <a:cxnLst/>
            <a:rect r="r" b="b" t="t" l="l"/>
            <a:pathLst>
              <a:path h="7907926" w="8762245">
                <a:moveTo>
                  <a:pt x="0" y="0"/>
                </a:moveTo>
                <a:lnTo>
                  <a:pt x="8762245" y="0"/>
                </a:lnTo>
                <a:lnTo>
                  <a:pt x="8762245" y="7907926"/>
                </a:lnTo>
                <a:lnTo>
                  <a:pt x="0" y="79079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0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1088785" y="197778"/>
            <a:ext cx="7199215" cy="10089222"/>
          </a:xfrm>
          <a:custGeom>
            <a:avLst/>
            <a:gdLst/>
            <a:ahLst/>
            <a:cxnLst/>
            <a:rect r="r" b="b" t="t" l="l"/>
            <a:pathLst>
              <a:path h="10089222" w="7199215">
                <a:moveTo>
                  <a:pt x="7199215" y="0"/>
                </a:moveTo>
                <a:lnTo>
                  <a:pt x="0" y="0"/>
                </a:lnTo>
                <a:lnTo>
                  <a:pt x="0" y="10089222"/>
                </a:lnTo>
                <a:lnTo>
                  <a:pt x="7199215" y="10089222"/>
                </a:lnTo>
                <a:lnTo>
                  <a:pt x="7199215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2914773"/>
            <a:ext cx="8696617" cy="3927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39753" indent="-269876" lvl="1">
              <a:lnSpc>
                <a:spcPts val="3500"/>
              </a:lnSpc>
              <a:buFont typeface="Arial"/>
              <a:buChar char="•"/>
            </a:pPr>
            <a:r>
              <a:rPr lang="en-US" sz="2500" spc="-107">
                <a:solidFill>
                  <a:srgbClr val="241D1A"/>
                </a:solidFill>
                <a:latin typeface="Quicksand"/>
                <a:ea typeface="Quicksand"/>
                <a:cs typeface="Quicksand"/>
                <a:sym typeface="Quicksand"/>
              </a:rPr>
              <a:t>Gangguan pada tubuh dan pikiran yang disebabkan </a:t>
            </a:r>
            <a:r>
              <a:rPr lang="en-US" sz="2500" spc="-107">
                <a:solidFill>
                  <a:srgbClr val="241D1A"/>
                </a:solidFill>
                <a:latin typeface="Quicksand"/>
                <a:ea typeface="Quicksand"/>
                <a:cs typeface="Quicksand"/>
                <a:sym typeface="Quicksand"/>
              </a:rPr>
              <a:t>oleh tuntutan hidup (Vincent Cornelli, dalam Jenita DT Donsu, 2017);</a:t>
            </a:r>
          </a:p>
          <a:p>
            <a:pPr algn="just" marL="539753" indent="-269876" lvl="1">
              <a:lnSpc>
                <a:spcPts val="3500"/>
              </a:lnSpc>
              <a:buFont typeface="Arial"/>
              <a:buChar char="•"/>
            </a:pPr>
            <a:r>
              <a:rPr lang="en-US" sz="2500" spc="-107">
                <a:solidFill>
                  <a:srgbClr val="241D1A"/>
                </a:solidFill>
                <a:latin typeface="Quicksand"/>
                <a:ea typeface="Quicksand"/>
                <a:cs typeface="Quicksand"/>
                <a:sym typeface="Quicksand"/>
              </a:rPr>
              <a:t>Reaksi fisiologik dan psikologik yang terjadi akibat adanya ketidakseimbangan antara tuntutan yang dibebankan dan kemampuan untuk memenuhi tuntutan tersebut (Jenita DT Donsu, 2017).</a:t>
            </a:r>
          </a:p>
          <a:p>
            <a:pPr algn="just" marL="539753" indent="-269876" lvl="1">
              <a:lnSpc>
                <a:spcPts val="3500"/>
              </a:lnSpc>
              <a:buFont typeface="Arial"/>
              <a:buChar char="•"/>
            </a:pPr>
            <a:r>
              <a:rPr lang="en-US" sz="2500" spc="-107">
                <a:solidFill>
                  <a:srgbClr val="241D1A"/>
                </a:solidFill>
                <a:latin typeface="Quicksand"/>
                <a:ea typeface="Quicksand"/>
                <a:cs typeface="Quicksand"/>
                <a:sym typeface="Quicksand"/>
              </a:rPr>
              <a:t>Reaksi/respon tubuh terhadap stressor psikososial (tekanan mental/beban hidup) (WHO, 2014).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495085"/>
            <a:ext cx="9115307" cy="1035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39"/>
              </a:lnSpc>
            </a:pPr>
            <a:r>
              <a:rPr lang="en-US" sz="7078" b="true">
                <a:solidFill>
                  <a:srgbClr val="7F4D36"/>
                </a:solidFill>
                <a:latin typeface="Fraunces Bold"/>
                <a:ea typeface="Fraunces Bold"/>
                <a:cs typeface="Fraunces Bold"/>
                <a:sym typeface="Fraunces Bold"/>
              </a:rPr>
              <a:t>Stress adalah....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195900" y="4310119"/>
            <a:ext cx="10100846" cy="9116014"/>
          </a:xfrm>
          <a:custGeom>
            <a:avLst/>
            <a:gdLst/>
            <a:ahLst/>
            <a:cxnLst/>
            <a:rect r="r" b="b" t="t" l="l"/>
            <a:pathLst>
              <a:path h="9116014" w="10100846">
                <a:moveTo>
                  <a:pt x="0" y="0"/>
                </a:moveTo>
                <a:lnTo>
                  <a:pt x="10100847" y="0"/>
                </a:lnTo>
                <a:lnTo>
                  <a:pt x="10100847" y="9116014"/>
                </a:lnTo>
                <a:lnTo>
                  <a:pt x="0" y="91160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0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1204782"/>
            <a:ext cx="6480662" cy="9082218"/>
          </a:xfrm>
          <a:custGeom>
            <a:avLst/>
            <a:gdLst/>
            <a:ahLst/>
            <a:cxnLst/>
            <a:rect r="r" b="b" t="t" l="l"/>
            <a:pathLst>
              <a:path h="9082218" w="6480662">
                <a:moveTo>
                  <a:pt x="0" y="0"/>
                </a:moveTo>
                <a:lnTo>
                  <a:pt x="6480662" y="0"/>
                </a:lnTo>
                <a:lnTo>
                  <a:pt x="6480662" y="9082218"/>
                </a:lnTo>
                <a:lnTo>
                  <a:pt x="0" y="90822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904947" y="3601779"/>
            <a:ext cx="8924219" cy="348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39753" indent="-269876" lvl="1">
              <a:lnSpc>
                <a:spcPts val="3500"/>
              </a:lnSpc>
              <a:buAutoNum type="arabicPeriod" startAt="1"/>
            </a:pPr>
            <a:r>
              <a:rPr lang="en-US" b="true" sz="2500">
                <a:solidFill>
                  <a:srgbClr val="7F4D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Stres akut (flight or flight response)</a:t>
            </a:r>
            <a:r>
              <a:rPr lang="en-US" sz="2500">
                <a:solidFill>
                  <a:srgbClr val="241D1A"/>
                </a:solidFill>
                <a:latin typeface="Quicksand"/>
                <a:ea typeface="Quicksand"/>
                <a:cs typeface="Quicksand"/>
                <a:sym typeface="Quicksand"/>
              </a:rPr>
              <a:t> --&gt; respon tubuh terhadap ancaman, tantangan, atau ketakutan. Biasanya dalam beberapa situasi akan menimbulkan gemetaran.</a:t>
            </a:r>
          </a:p>
          <a:p>
            <a:pPr algn="just" marL="539753" indent="-269876" lvl="1">
              <a:lnSpc>
                <a:spcPts val="3500"/>
              </a:lnSpc>
              <a:buAutoNum type="arabicPeriod" startAt="1"/>
            </a:pPr>
            <a:r>
              <a:rPr lang="en-US" b="true" sz="2500">
                <a:solidFill>
                  <a:srgbClr val="7F4D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Stres kronis</a:t>
            </a:r>
            <a:r>
              <a:rPr lang="en-US" sz="2500">
                <a:solidFill>
                  <a:srgbClr val="241D1A"/>
                </a:solidFill>
                <a:latin typeface="Quicksand"/>
                <a:ea typeface="Quicksand"/>
                <a:cs typeface="Quicksand"/>
                <a:sym typeface="Quicksand"/>
              </a:rPr>
              <a:t> --&gt; stres yang sulit dipisahkan atau diatasi dan efeknya lebih panjang. Menurut Priyoto (2014) gejala stres dibagi menjadi tiga yaitu stres ringan, sedang, dan berat.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411130" y="2158693"/>
            <a:ext cx="6076522" cy="1035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139"/>
              </a:lnSpc>
            </a:pPr>
            <a:r>
              <a:rPr lang="en-US" sz="7078" b="true">
                <a:solidFill>
                  <a:srgbClr val="7F4D36"/>
                </a:solidFill>
                <a:latin typeface="Fraunces Bold"/>
                <a:ea typeface="Fraunces Bold"/>
                <a:cs typeface="Fraunces Bold"/>
                <a:sym typeface="Fraunces Bold"/>
              </a:rPr>
              <a:t>Jenis Stress?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2410" y="5501810"/>
            <a:ext cx="7673059" cy="6924935"/>
          </a:xfrm>
          <a:custGeom>
            <a:avLst/>
            <a:gdLst/>
            <a:ahLst/>
            <a:cxnLst/>
            <a:rect r="r" b="b" t="t" l="l"/>
            <a:pathLst>
              <a:path h="6924935" w="7673059">
                <a:moveTo>
                  <a:pt x="0" y="0"/>
                </a:moveTo>
                <a:lnTo>
                  <a:pt x="7673059" y="0"/>
                </a:lnTo>
                <a:lnTo>
                  <a:pt x="7673059" y="6924936"/>
                </a:lnTo>
                <a:lnTo>
                  <a:pt x="0" y="6924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175325" y="3370351"/>
            <a:ext cx="8762245" cy="7907926"/>
          </a:xfrm>
          <a:custGeom>
            <a:avLst/>
            <a:gdLst/>
            <a:ahLst/>
            <a:cxnLst/>
            <a:rect r="r" b="b" t="t" l="l"/>
            <a:pathLst>
              <a:path h="7907926" w="8762245">
                <a:moveTo>
                  <a:pt x="0" y="0"/>
                </a:moveTo>
                <a:lnTo>
                  <a:pt x="8762245" y="0"/>
                </a:lnTo>
                <a:lnTo>
                  <a:pt x="8762245" y="7907926"/>
                </a:lnTo>
                <a:lnTo>
                  <a:pt x="0" y="79079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0000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90943" y="2522150"/>
            <a:ext cx="5725407" cy="8023778"/>
          </a:xfrm>
          <a:custGeom>
            <a:avLst/>
            <a:gdLst/>
            <a:ahLst/>
            <a:cxnLst/>
            <a:rect r="r" b="b" t="t" l="l"/>
            <a:pathLst>
              <a:path h="8023778" w="5725407">
                <a:moveTo>
                  <a:pt x="0" y="0"/>
                </a:moveTo>
                <a:lnTo>
                  <a:pt x="5725407" y="0"/>
                </a:lnTo>
                <a:lnTo>
                  <a:pt x="5725407" y="8023778"/>
                </a:lnTo>
                <a:lnTo>
                  <a:pt x="0" y="80237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3722353"/>
            <a:ext cx="10759727" cy="524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39753" indent="-269876" lvl="1">
              <a:lnSpc>
                <a:spcPts val="3500"/>
              </a:lnSpc>
              <a:buFont typeface="Arial"/>
              <a:buChar char="•"/>
            </a:pPr>
            <a:r>
              <a:rPr lang="en-US" b="true" sz="2500">
                <a:solidFill>
                  <a:srgbClr val="241D1A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Dampak fisiologik:</a:t>
            </a:r>
          </a:p>
          <a:p>
            <a:pPr algn="just" marL="1079505" indent="-359835" lvl="2">
              <a:lnSpc>
                <a:spcPts val="3500"/>
              </a:lnSpc>
              <a:buFont typeface="Arial"/>
              <a:buChar char="⚬"/>
            </a:pPr>
            <a:r>
              <a:rPr lang="en-US" b="true" sz="2500">
                <a:solidFill>
                  <a:srgbClr val="7F4D36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Gangguan pada organ tubuh hiperaktif dalam salah satu sistem tertentu;</a:t>
            </a:r>
          </a:p>
          <a:p>
            <a:pPr algn="just" marL="1079505" indent="-359835" lvl="2">
              <a:lnSpc>
                <a:spcPts val="3500"/>
              </a:lnSpc>
              <a:buFont typeface="Arial"/>
              <a:buChar char="⚬"/>
            </a:pPr>
            <a:r>
              <a:rPr lang="en-US" b="true" sz="2500">
                <a:solidFill>
                  <a:srgbClr val="7F4D36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Tekanan darah naik;</a:t>
            </a:r>
          </a:p>
          <a:p>
            <a:pPr algn="just" marL="1079505" indent="-359835" lvl="2">
              <a:lnSpc>
                <a:spcPts val="3500"/>
              </a:lnSpc>
              <a:buFont typeface="Arial"/>
              <a:buChar char="⚬"/>
            </a:pPr>
            <a:r>
              <a:rPr lang="en-US" b="true" sz="2500">
                <a:solidFill>
                  <a:srgbClr val="7F4D36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Terganggunya sistem pencernaan dan reproduksi.</a:t>
            </a:r>
          </a:p>
          <a:p>
            <a:pPr algn="just" marL="539753" indent="-269876" lvl="1">
              <a:lnSpc>
                <a:spcPts val="3500"/>
              </a:lnSpc>
              <a:buFont typeface="Arial"/>
              <a:buChar char="•"/>
            </a:pPr>
            <a:r>
              <a:rPr lang="en-US" b="true" sz="2500">
                <a:solidFill>
                  <a:srgbClr val="241D1A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Dampak psikologik</a:t>
            </a:r>
            <a:r>
              <a:rPr lang="en-US" b="true" sz="2500">
                <a:solidFill>
                  <a:srgbClr val="7F4D36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--&gt; burnout, kewalahan/keletihan emosi, dan pencapaian pribadi menurun sehingga berakibat menurunnya rasa kompeten.</a:t>
            </a:r>
          </a:p>
          <a:p>
            <a:pPr algn="just" marL="539753" indent="-269876" lvl="1">
              <a:lnSpc>
                <a:spcPts val="3500"/>
              </a:lnSpc>
              <a:buFont typeface="Arial"/>
              <a:buChar char="•"/>
            </a:pPr>
            <a:r>
              <a:rPr lang="en-US" b="true" sz="2500">
                <a:solidFill>
                  <a:srgbClr val="241D1A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Dampak perilaku</a:t>
            </a:r>
            <a:r>
              <a:rPr lang="en-US" b="true" sz="2500">
                <a:solidFill>
                  <a:srgbClr val="7F4D36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--&gt; berakibat prestasi belajar menurun, tingkah laku yang tidak diterima oleh masyarakat, kemampuan mengingat dan pengambilan keputusan yang menurun, hingga memberikan dampak negatif pada aktivitas harian.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066800"/>
            <a:ext cx="7075854" cy="2064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139"/>
              </a:lnSpc>
            </a:pPr>
            <a:r>
              <a:rPr lang="en-US" sz="7078" b="true">
                <a:solidFill>
                  <a:srgbClr val="7F4D36"/>
                </a:solidFill>
                <a:latin typeface="Fraunces Bold"/>
                <a:ea typeface="Fraunces Bold"/>
                <a:cs typeface="Fraunces Bold"/>
                <a:sym typeface="Fraunces Bold"/>
              </a:rPr>
              <a:t>Dampak stres?</a:t>
            </a:r>
          </a:p>
          <a:p>
            <a:pPr algn="just">
              <a:lnSpc>
                <a:spcPts val="8139"/>
              </a:lnSpc>
            </a:pPr>
            <a:r>
              <a:rPr lang="en-US" sz="7078" b="true">
                <a:solidFill>
                  <a:srgbClr val="241D1A"/>
                </a:solidFill>
                <a:latin typeface="Fraunces Bold"/>
                <a:ea typeface="Fraunces Bold"/>
                <a:cs typeface="Fraunces Bold"/>
                <a:sym typeface="Fraunces Bold"/>
              </a:rPr>
              <a:t>Apakah ada?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037776" y="5281275"/>
            <a:ext cx="9124990" cy="8229600"/>
          </a:xfrm>
          <a:custGeom>
            <a:avLst/>
            <a:gdLst/>
            <a:ahLst/>
            <a:cxnLst/>
            <a:rect r="r" b="b" t="t" l="l"/>
            <a:pathLst>
              <a:path h="8229600" w="9124990">
                <a:moveTo>
                  <a:pt x="0" y="0"/>
                </a:moveTo>
                <a:lnTo>
                  <a:pt x="9124990" y="0"/>
                </a:lnTo>
                <a:lnTo>
                  <a:pt x="91249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11210" y="-1912473"/>
            <a:ext cx="8762245" cy="7907926"/>
          </a:xfrm>
          <a:custGeom>
            <a:avLst/>
            <a:gdLst/>
            <a:ahLst/>
            <a:cxnLst/>
            <a:rect r="r" b="b" t="t" l="l"/>
            <a:pathLst>
              <a:path h="7907926" w="8762245">
                <a:moveTo>
                  <a:pt x="0" y="0"/>
                </a:moveTo>
                <a:lnTo>
                  <a:pt x="8762246" y="0"/>
                </a:lnTo>
                <a:lnTo>
                  <a:pt x="8762246" y="7907926"/>
                </a:lnTo>
                <a:lnTo>
                  <a:pt x="0" y="79079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953836" y="4991908"/>
            <a:ext cx="9118670" cy="8229600"/>
          </a:xfrm>
          <a:custGeom>
            <a:avLst/>
            <a:gdLst/>
            <a:ahLst/>
            <a:cxnLst/>
            <a:rect r="r" b="b" t="t" l="l"/>
            <a:pathLst>
              <a:path h="8229600" w="9118670">
                <a:moveTo>
                  <a:pt x="0" y="0"/>
                </a:moveTo>
                <a:lnTo>
                  <a:pt x="9118671" y="0"/>
                </a:lnTo>
                <a:lnTo>
                  <a:pt x="911867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0000"/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785387" y="1274597"/>
            <a:ext cx="10717225" cy="1035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39"/>
              </a:lnSpc>
            </a:pPr>
            <a:r>
              <a:rPr lang="en-US" sz="7078" b="true">
                <a:solidFill>
                  <a:srgbClr val="7F4D36"/>
                </a:solidFill>
                <a:latin typeface="Fraunces Bold"/>
                <a:ea typeface="Fraunces Bold"/>
                <a:cs typeface="Fraunces Bold"/>
                <a:sym typeface="Fraunces Bold"/>
              </a:rPr>
              <a:t>Penyebab </a:t>
            </a:r>
            <a:r>
              <a:rPr lang="en-US" sz="7078" b="true">
                <a:solidFill>
                  <a:srgbClr val="241D1A"/>
                </a:solidFill>
                <a:latin typeface="Fraunces Bold"/>
                <a:ea typeface="Fraunces Bold"/>
                <a:cs typeface="Fraunces Bold"/>
                <a:sym typeface="Fraunces Bold"/>
              </a:rPr>
              <a:t>S</a:t>
            </a:r>
            <a:r>
              <a:rPr lang="en-US" sz="7078" b="true">
                <a:solidFill>
                  <a:srgbClr val="241D1A"/>
                </a:solidFill>
                <a:latin typeface="Fraunces Bold"/>
                <a:ea typeface="Fraunces Bold"/>
                <a:cs typeface="Fraunces Bold"/>
                <a:sym typeface="Fraunces Bold"/>
              </a:rPr>
              <a:t>tres?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2776868"/>
            <a:ext cx="6058514" cy="3218586"/>
          </a:xfrm>
          <a:custGeom>
            <a:avLst/>
            <a:gdLst/>
            <a:ahLst/>
            <a:cxnLst/>
            <a:rect r="r" b="b" t="t" l="l"/>
            <a:pathLst>
              <a:path h="3218586" w="6058514">
                <a:moveTo>
                  <a:pt x="0" y="0"/>
                </a:moveTo>
                <a:lnTo>
                  <a:pt x="6058514" y="0"/>
                </a:lnTo>
                <a:lnTo>
                  <a:pt x="6058514" y="3218585"/>
                </a:lnTo>
                <a:lnTo>
                  <a:pt x="0" y="32185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470731" y="3565341"/>
            <a:ext cx="5086043" cy="1897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45"/>
              </a:lnSpc>
            </a:pPr>
            <a:r>
              <a:rPr lang="en-US" sz="2175" spc="-93">
                <a:solidFill>
                  <a:srgbClr val="241D1A"/>
                </a:solidFill>
                <a:latin typeface="Quicksand"/>
                <a:ea typeface="Quicksand"/>
                <a:cs typeface="Quicksand"/>
                <a:sym typeface="Quicksand"/>
              </a:rPr>
              <a:t>Ketidakpastian terhadap suatu hal </a:t>
            </a:r>
            <a:r>
              <a:rPr lang="en-US" sz="2175" spc="-93">
                <a:solidFill>
                  <a:srgbClr val="241D1A"/>
                </a:solidFill>
                <a:latin typeface="Quicksand"/>
                <a:ea typeface="Quicksand"/>
                <a:cs typeface="Quicksand"/>
                <a:sym typeface="Quicksand"/>
              </a:rPr>
              <a:t>seperti ketidakpastian ekonomi yang dapat berpengaruh terhadap seberapa besar pendapatan yang diterima oleh karyawan maupun reward yang diterima karyawan.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965907" y="3092513"/>
            <a:ext cx="2478244" cy="373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spc="-93" b="true">
                <a:solidFill>
                  <a:srgbClr val="7F4D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Faktor Lingkungan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1200786" y="2776868"/>
            <a:ext cx="6058514" cy="3218586"/>
          </a:xfrm>
          <a:custGeom>
            <a:avLst/>
            <a:gdLst/>
            <a:ahLst/>
            <a:cxnLst/>
            <a:rect r="r" b="b" t="t" l="l"/>
            <a:pathLst>
              <a:path h="3218586" w="6058514">
                <a:moveTo>
                  <a:pt x="0" y="0"/>
                </a:moveTo>
                <a:lnTo>
                  <a:pt x="6058514" y="0"/>
                </a:lnTo>
                <a:lnTo>
                  <a:pt x="6058514" y="3218585"/>
                </a:lnTo>
                <a:lnTo>
                  <a:pt x="0" y="32185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623767" y="3565341"/>
            <a:ext cx="5119406" cy="1135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45"/>
              </a:lnSpc>
            </a:pPr>
            <a:r>
              <a:rPr lang="en-US" sz="2175" spc="-93">
                <a:solidFill>
                  <a:srgbClr val="241D1A"/>
                </a:solidFill>
                <a:latin typeface="Quicksand"/>
                <a:ea typeface="Quicksand"/>
                <a:cs typeface="Quicksand"/>
                <a:sym typeface="Quicksand"/>
              </a:rPr>
              <a:t>Tuntutan tugas, peran, antar-</a:t>
            </a:r>
            <a:r>
              <a:rPr lang="en-US" sz="2175" spc="-93">
                <a:solidFill>
                  <a:srgbClr val="241D1A"/>
                </a:solidFill>
                <a:latin typeface="Quicksand"/>
                <a:ea typeface="Quicksand"/>
                <a:cs typeface="Quicksand"/>
                <a:sym typeface="Quicksand"/>
              </a:rPr>
              <a:t>pribadi, struktur organisasi, dan kepemimpinan (gaya kepemimpinan atau manajerial).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137993" y="3092513"/>
            <a:ext cx="2478244" cy="373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spc="-93" b="true">
                <a:solidFill>
                  <a:srgbClr val="7F4D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Faktor Organisasi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6114743" y="6464002"/>
            <a:ext cx="6058514" cy="3218586"/>
          </a:xfrm>
          <a:custGeom>
            <a:avLst/>
            <a:gdLst/>
            <a:ahLst/>
            <a:cxnLst/>
            <a:rect r="r" b="b" t="t" l="l"/>
            <a:pathLst>
              <a:path h="3218586" w="6058514">
                <a:moveTo>
                  <a:pt x="0" y="0"/>
                </a:moveTo>
                <a:lnTo>
                  <a:pt x="6058514" y="0"/>
                </a:lnTo>
                <a:lnTo>
                  <a:pt x="6058514" y="3218585"/>
                </a:lnTo>
                <a:lnTo>
                  <a:pt x="0" y="32185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6528199" y="7252476"/>
            <a:ext cx="5124143" cy="1897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45"/>
              </a:lnSpc>
            </a:pPr>
            <a:r>
              <a:rPr lang="en-US" sz="2175" spc="-93">
                <a:solidFill>
                  <a:srgbClr val="241D1A"/>
                </a:solidFill>
                <a:latin typeface="Quicksand"/>
                <a:ea typeface="Quicksand"/>
                <a:cs typeface="Quicksand"/>
                <a:sym typeface="Quicksand"/>
              </a:rPr>
              <a:t>Menyangkut faktor-faktor dalam </a:t>
            </a:r>
            <a:r>
              <a:rPr lang="en-US" sz="2175" spc="-93">
                <a:solidFill>
                  <a:srgbClr val="241D1A"/>
                </a:solidFill>
                <a:latin typeface="Quicksand"/>
                <a:ea typeface="Quicksand"/>
                <a:cs typeface="Quicksand"/>
                <a:sym typeface="Quicksand"/>
              </a:rPr>
              <a:t>kehidupan pribadi individu. Faktor tersebut antara lain persoalan keluarga, masalah ekonomi pribadi, dan karakteristik kepribadian bawaan.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051950" y="6779647"/>
            <a:ext cx="2478244" cy="373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spc="-93" b="true">
                <a:solidFill>
                  <a:srgbClr val="7F4D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Faktor Individu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DAGS8Ylq9UI</dc:identifier>
  <dcterms:modified xsi:type="dcterms:W3CDTF">2011-08-01T06:04:30Z</dcterms:modified>
  <cp:revision>1</cp:revision>
  <dc:title>1.1. Kenali Stress Lebih Jauh</dc:title>
</cp:coreProperties>
</file>